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1" r:id="rId5"/>
    <p:sldMasterId id="2147483724" r:id="rId6"/>
    <p:sldMasterId id="2147483736" r:id="rId7"/>
  </p:sldMasterIdLst>
  <p:sldIdLst>
    <p:sldId id="283" r:id="rId8"/>
    <p:sldId id="256" r:id="rId9"/>
    <p:sldId id="308" r:id="rId10"/>
    <p:sldId id="309" r:id="rId11"/>
    <p:sldId id="260" r:id="rId12"/>
    <p:sldId id="286" r:id="rId13"/>
    <p:sldId id="299" r:id="rId14"/>
    <p:sldId id="287" r:id="rId15"/>
    <p:sldId id="312" r:id="rId16"/>
    <p:sldId id="257" r:id="rId17"/>
    <p:sldId id="258" r:id="rId18"/>
    <p:sldId id="259" r:id="rId19"/>
    <p:sldId id="313" r:id="rId20"/>
    <p:sldId id="288" r:id="rId21"/>
    <p:sldId id="300" r:id="rId22"/>
    <p:sldId id="266" r:id="rId23"/>
    <p:sldId id="274" r:id="rId24"/>
    <p:sldId id="275" r:id="rId25"/>
    <p:sldId id="277" r:id="rId26"/>
    <p:sldId id="278" r:id="rId27"/>
    <p:sldId id="279" r:id="rId28"/>
    <p:sldId id="301" r:id="rId29"/>
    <p:sldId id="302" r:id="rId30"/>
    <p:sldId id="290" r:id="rId31"/>
    <p:sldId id="291" r:id="rId32"/>
    <p:sldId id="292" r:id="rId33"/>
    <p:sldId id="293" r:id="rId34"/>
    <p:sldId id="294" r:id="rId35"/>
    <p:sldId id="295" r:id="rId36"/>
    <p:sldId id="296" r:id="rId37"/>
    <p:sldId id="297" r:id="rId38"/>
    <p:sldId id="298" r:id="rId39"/>
    <p:sldId id="303" r:id="rId40"/>
    <p:sldId id="273" r:id="rId41"/>
    <p:sldId id="304" r:id="rId42"/>
    <p:sldId id="305" r:id="rId43"/>
    <p:sldId id="276" r:id="rId44"/>
    <p:sldId id="306" r:id="rId45"/>
    <p:sldId id="307" r:id="rId46"/>
    <p:sldId id="264" r:id="rId47"/>
    <p:sldId id="263" r:id="rId48"/>
    <p:sldId id="310" r:id="rId49"/>
    <p:sldId id="311" r:id="rId50"/>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56DA-8756-4039-88BD-A2E499AC4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5462AF-345A-4C25-A82A-474E02D348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EBDB20-8EE5-4970-89A7-E35625B758BE}"/>
              </a:ext>
            </a:extLst>
          </p:cNvPr>
          <p:cNvSpPr>
            <a:spLocks noGrp="1"/>
          </p:cNvSpPr>
          <p:nvPr>
            <p:ph type="dt" sz="half" idx="10"/>
          </p:nvPr>
        </p:nvSpPr>
        <p:spPr>
          <a:xfrm>
            <a:off x="838200" y="6356350"/>
            <a:ext cx="2743200" cy="365125"/>
          </a:xfrm>
          <a:prstGeom prst="rect">
            <a:avLst/>
          </a:prstGeom>
        </p:spPr>
        <p:txBody>
          <a:bodyPr/>
          <a:lstStyle/>
          <a:p>
            <a:fld id="{921AA069-3D50-4250-803E-74494FC4C902}" type="datetime1">
              <a:rPr lang="en-US" smtClean="0"/>
              <a:t>10/2/2024</a:t>
            </a:fld>
            <a:endParaRPr lang="en-US"/>
          </a:p>
        </p:txBody>
      </p:sp>
      <p:sp>
        <p:nvSpPr>
          <p:cNvPr id="5" name="Footer Placeholder 4">
            <a:extLst>
              <a:ext uri="{FF2B5EF4-FFF2-40B4-BE49-F238E27FC236}">
                <a16:creationId xmlns:a16="http://schemas.microsoft.com/office/drawing/2014/main" id="{40A84DE5-C55A-49FC-9031-0A820861E548}"/>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6" name="Slide Number Placeholder 5">
            <a:extLst>
              <a:ext uri="{FF2B5EF4-FFF2-40B4-BE49-F238E27FC236}">
                <a16:creationId xmlns:a16="http://schemas.microsoft.com/office/drawing/2014/main" id="{DE43D998-24F4-45D8-9F60-5F175504EBE6}"/>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174927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4A18-8349-462F-886E-339330D0A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8CD736-E6FD-44A5-9420-662CFC5B2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57A00-DD82-48A8-B5F3-C588A07FEBA7}"/>
              </a:ext>
            </a:extLst>
          </p:cNvPr>
          <p:cNvSpPr>
            <a:spLocks noGrp="1"/>
          </p:cNvSpPr>
          <p:nvPr>
            <p:ph type="dt" sz="half" idx="10"/>
          </p:nvPr>
        </p:nvSpPr>
        <p:spPr>
          <a:xfrm>
            <a:off x="838200" y="6356350"/>
            <a:ext cx="2743200" cy="365125"/>
          </a:xfrm>
          <a:prstGeom prst="rect">
            <a:avLst/>
          </a:prstGeom>
        </p:spPr>
        <p:txBody>
          <a:bodyPr/>
          <a:lstStyle/>
          <a:p>
            <a:fld id="{E4832D45-7671-450A-B0FA-FEAC51BF80CB}" type="datetime1">
              <a:rPr lang="en-US" smtClean="0"/>
              <a:t>10/2/2024</a:t>
            </a:fld>
            <a:endParaRPr lang="en-US"/>
          </a:p>
        </p:txBody>
      </p:sp>
      <p:sp>
        <p:nvSpPr>
          <p:cNvPr id="5" name="Footer Placeholder 4">
            <a:extLst>
              <a:ext uri="{FF2B5EF4-FFF2-40B4-BE49-F238E27FC236}">
                <a16:creationId xmlns:a16="http://schemas.microsoft.com/office/drawing/2014/main" id="{8E872F29-E653-4A74-BCA7-86D6C02DB772}"/>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6" name="Slide Number Placeholder 5">
            <a:extLst>
              <a:ext uri="{FF2B5EF4-FFF2-40B4-BE49-F238E27FC236}">
                <a16:creationId xmlns:a16="http://schemas.microsoft.com/office/drawing/2014/main" id="{60E2F47D-3B7F-4609-B85D-1401E55878B5}"/>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80893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55A67-2A18-4299-A3CF-52B766D25D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27EC80-75A3-4BC0-AACC-C3271E16D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594DB-7551-4455-9F8C-3B5A3FE99F66}"/>
              </a:ext>
            </a:extLst>
          </p:cNvPr>
          <p:cNvSpPr>
            <a:spLocks noGrp="1"/>
          </p:cNvSpPr>
          <p:nvPr>
            <p:ph type="dt" sz="half" idx="10"/>
          </p:nvPr>
        </p:nvSpPr>
        <p:spPr>
          <a:xfrm>
            <a:off x="838200" y="6356350"/>
            <a:ext cx="2743200" cy="365125"/>
          </a:xfrm>
          <a:prstGeom prst="rect">
            <a:avLst/>
          </a:prstGeom>
        </p:spPr>
        <p:txBody>
          <a:bodyPr/>
          <a:lstStyle/>
          <a:p>
            <a:fld id="{DB5A8FD0-CCFB-4B8D-B2BA-93626E688041}" type="datetime1">
              <a:rPr lang="en-US" smtClean="0"/>
              <a:t>10/2/2024</a:t>
            </a:fld>
            <a:endParaRPr lang="en-US"/>
          </a:p>
        </p:txBody>
      </p:sp>
      <p:sp>
        <p:nvSpPr>
          <p:cNvPr id="5" name="Footer Placeholder 4">
            <a:extLst>
              <a:ext uri="{FF2B5EF4-FFF2-40B4-BE49-F238E27FC236}">
                <a16:creationId xmlns:a16="http://schemas.microsoft.com/office/drawing/2014/main" id="{6448769F-3B9B-4BBC-BE5A-6BB62A910F39}"/>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6" name="Slide Number Placeholder 5">
            <a:extLst>
              <a:ext uri="{FF2B5EF4-FFF2-40B4-BE49-F238E27FC236}">
                <a16:creationId xmlns:a16="http://schemas.microsoft.com/office/drawing/2014/main" id="{643177DA-CF26-40AB-B7E7-C0B243D087E2}"/>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44448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3B07-1691-40F5-A6A6-1AD63AA0E7D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4BEEF1B-7418-4EF2-B0E9-3822EBDE8EA0}"/>
              </a:ext>
            </a:extLst>
          </p:cNvPr>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E2541CE-2D3D-468B-9EC4-6FF3E2897683}"/>
              </a:ext>
            </a:extLst>
          </p:cNvPr>
          <p:cNvSpPr>
            <a:spLocks noGrp="1"/>
          </p:cNvSpPr>
          <p:nvPr>
            <p:ph type="dt" sz="half" idx="10"/>
          </p:nvPr>
        </p:nvSpPr>
        <p:spPr>
          <a:xfrm>
            <a:off x="838200" y="6356350"/>
            <a:ext cx="2743200" cy="365125"/>
          </a:xfrm>
          <a:prstGeom prst="rect">
            <a:avLst/>
          </a:prstGeom>
        </p:spPr>
        <p:txBody>
          <a:bodyPr/>
          <a:lstStyle/>
          <a:p>
            <a:fld id="{F12979D0-6F69-4D3C-8B3B-D9B236F9675F}" type="datetime1">
              <a:rPr lang="en-US" smtClean="0"/>
              <a:t>10/2/2024</a:t>
            </a:fld>
            <a:endParaRPr lang="en-US"/>
          </a:p>
        </p:txBody>
      </p:sp>
      <p:sp>
        <p:nvSpPr>
          <p:cNvPr id="5" name="Footer Placeholder 4">
            <a:extLst>
              <a:ext uri="{FF2B5EF4-FFF2-40B4-BE49-F238E27FC236}">
                <a16:creationId xmlns:a16="http://schemas.microsoft.com/office/drawing/2014/main" id="{62EB25B6-3427-4DEA-B3C6-D10DC1053768}"/>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6" name="Slide Number Placeholder 5">
            <a:extLst>
              <a:ext uri="{FF2B5EF4-FFF2-40B4-BE49-F238E27FC236}">
                <a16:creationId xmlns:a16="http://schemas.microsoft.com/office/drawing/2014/main" id="{BF98F769-DF10-4F95-9605-978EB509F2D1}"/>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289385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8989-9203-4B6C-8CAC-DB8618026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8E1DF8B8-37D1-44D5-8FA2-C222549608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939D7A3A-9B18-41C3-AC11-AA1E5B02F981}"/>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5" name="Footer Placeholder 4">
            <a:extLst>
              <a:ext uri="{FF2B5EF4-FFF2-40B4-BE49-F238E27FC236}">
                <a16:creationId xmlns:a16="http://schemas.microsoft.com/office/drawing/2014/main" id="{39F1CAE0-C69A-4EFD-9512-2A0BFE0E031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CD33BD0-5E71-4BD4-905C-1F1B25F51795}"/>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291213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BA19-4C0F-4AA4-A84F-EF71ACA22AA4}"/>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50AF6691-FD67-4379-BCA9-35D8EBFD2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2FCD1047-6437-4222-B380-097ED54DF04C}"/>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5" name="Footer Placeholder 4">
            <a:extLst>
              <a:ext uri="{FF2B5EF4-FFF2-40B4-BE49-F238E27FC236}">
                <a16:creationId xmlns:a16="http://schemas.microsoft.com/office/drawing/2014/main" id="{36433475-B4DA-4884-AEAC-09A50BCE1C1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D5118D3-45CD-4E68-814C-998BAD2008F9}"/>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247212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504F-5488-4C05-804D-5B1771098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38FA72EE-8043-41D6-A728-15A2B247E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BF3576-A5AF-457E-BB42-DA096D4301BB}"/>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5" name="Footer Placeholder 4">
            <a:extLst>
              <a:ext uri="{FF2B5EF4-FFF2-40B4-BE49-F238E27FC236}">
                <a16:creationId xmlns:a16="http://schemas.microsoft.com/office/drawing/2014/main" id="{1B694D6A-DBFB-42AD-8302-0366B77678A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93D50D46-72A5-4C62-9A4F-AF1143BA64F7}"/>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290100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E292-666E-418A-A5B0-DA845C922E0D}"/>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7BE80F31-8262-485A-888A-49C08ED203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7ADD9FB6-575D-4EED-9C41-6B9A166C75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7CEF9AD0-65C7-43EC-A965-25E1FDA23B81}"/>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6" name="Footer Placeholder 5">
            <a:extLst>
              <a:ext uri="{FF2B5EF4-FFF2-40B4-BE49-F238E27FC236}">
                <a16:creationId xmlns:a16="http://schemas.microsoft.com/office/drawing/2014/main" id="{AB8B2675-6107-4B37-A615-7698D793DC70}"/>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A95D4BD8-8C41-4215-82F1-220389477524}"/>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78663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3FFD-F71A-4651-86D1-88DBC0CF105E}"/>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B2FE6946-173E-4F54-AAF7-A9F786C74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458F24-A603-490C-998A-724221CF0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5CF9CB8E-87C5-467E-BDD8-89C0B5DA6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EEE3F-633C-4F79-AED2-49A961CF3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FE85F485-2D8E-49E2-8864-53640421B9BB}"/>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8" name="Footer Placeholder 7">
            <a:extLst>
              <a:ext uri="{FF2B5EF4-FFF2-40B4-BE49-F238E27FC236}">
                <a16:creationId xmlns:a16="http://schemas.microsoft.com/office/drawing/2014/main" id="{2AC268E5-B331-4F8C-B599-AF691EA18471}"/>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DC6EC472-0524-4406-AF02-0670FFE914E5}"/>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52459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6283-D217-4FB6-9F97-750B0A03C622}"/>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B7BB4A1B-EF9A-4E93-B76B-C8208D268067}"/>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4" name="Footer Placeholder 3">
            <a:extLst>
              <a:ext uri="{FF2B5EF4-FFF2-40B4-BE49-F238E27FC236}">
                <a16:creationId xmlns:a16="http://schemas.microsoft.com/office/drawing/2014/main" id="{826E02D7-40B4-4F5F-9729-4FECCD85AD44}"/>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D48D0D31-BDD7-479A-8BD1-7A1FF6E05EAD}"/>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2115042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74CA1-4D7A-4F11-972D-CFAF74C53B9B}"/>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3" name="Footer Placeholder 2">
            <a:extLst>
              <a:ext uri="{FF2B5EF4-FFF2-40B4-BE49-F238E27FC236}">
                <a16:creationId xmlns:a16="http://schemas.microsoft.com/office/drawing/2014/main" id="{53EC7A94-DD0E-4344-A4B2-1AEABB9F521C}"/>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CFFA8FF2-1408-4839-AB8A-99B61A7B231C}"/>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85827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D63F-AEE1-4987-BAEE-FC629A132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6B455-4E94-482A-A405-4FED28463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71A01-3152-432D-89D3-59838FD100E2}"/>
              </a:ext>
            </a:extLst>
          </p:cNvPr>
          <p:cNvSpPr>
            <a:spLocks noGrp="1"/>
          </p:cNvSpPr>
          <p:nvPr>
            <p:ph type="dt" sz="half" idx="10"/>
          </p:nvPr>
        </p:nvSpPr>
        <p:spPr>
          <a:xfrm>
            <a:off x="838200" y="6356350"/>
            <a:ext cx="2743200" cy="365125"/>
          </a:xfrm>
          <a:prstGeom prst="rect">
            <a:avLst/>
          </a:prstGeom>
        </p:spPr>
        <p:txBody>
          <a:bodyPr/>
          <a:lstStyle/>
          <a:p>
            <a:fld id="{525C3B8E-D41E-4C19-893C-8E6C194747C6}" type="datetime1">
              <a:rPr lang="en-US" smtClean="0"/>
              <a:t>10/2/2024</a:t>
            </a:fld>
            <a:endParaRPr lang="en-US"/>
          </a:p>
        </p:txBody>
      </p:sp>
      <p:sp>
        <p:nvSpPr>
          <p:cNvPr id="5" name="Footer Placeholder 4">
            <a:extLst>
              <a:ext uri="{FF2B5EF4-FFF2-40B4-BE49-F238E27FC236}">
                <a16:creationId xmlns:a16="http://schemas.microsoft.com/office/drawing/2014/main" id="{649D7A93-1B14-4FC6-97DF-E28C42AADDD0}"/>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6" name="Slide Number Placeholder 5">
            <a:extLst>
              <a:ext uri="{FF2B5EF4-FFF2-40B4-BE49-F238E27FC236}">
                <a16:creationId xmlns:a16="http://schemas.microsoft.com/office/drawing/2014/main" id="{014A90C8-93B0-4B34-A356-DEB7D24B9BCA}"/>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1745322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6DFA-F21B-4FCE-9F25-FD39310A1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6FC97F7C-D834-4DC4-AB37-3C87E13B4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41F04B41-771E-4226-947B-F3CDDC786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47C59-63D5-4FFE-AD38-0A0A88457251}"/>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6" name="Footer Placeholder 5">
            <a:extLst>
              <a:ext uri="{FF2B5EF4-FFF2-40B4-BE49-F238E27FC236}">
                <a16:creationId xmlns:a16="http://schemas.microsoft.com/office/drawing/2014/main" id="{63E7B9F5-7F2B-48F6-9BC2-BCC22EF606B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10701B55-4B97-4541-BF9F-D59CEEBFC2CF}"/>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1687066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18C8-D813-46BF-ADF1-914F2D98C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FCB51EC4-C239-40FE-A440-380B15A3E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3EEB57D0-0E91-4F1D-BBE8-0D707CA60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B09921-D6F9-417F-9E57-41D16F0622B6}"/>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6" name="Footer Placeholder 5">
            <a:extLst>
              <a:ext uri="{FF2B5EF4-FFF2-40B4-BE49-F238E27FC236}">
                <a16:creationId xmlns:a16="http://schemas.microsoft.com/office/drawing/2014/main" id="{DFD6F6EA-6933-4BC1-AA2D-D240DF16A890}"/>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B887C4F4-EAE1-414D-A877-3A05D60C7F70}"/>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402108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3AE4-2D90-4A8F-AC76-6559AF8C4A93}"/>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549AAC4E-F58A-4313-8F4E-DA2588377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95B646D-53B1-4DFF-996C-CA30F0B39E53}"/>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5" name="Footer Placeholder 4">
            <a:extLst>
              <a:ext uri="{FF2B5EF4-FFF2-40B4-BE49-F238E27FC236}">
                <a16:creationId xmlns:a16="http://schemas.microsoft.com/office/drawing/2014/main" id="{1EF3D3ED-C020-4B9A-9E77-8363FCF5D7C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1F0CE3E0-A924-4EF6-A663-4F7623AD7FF3}"/>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133832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C7794-981C-425D-95FF-8B5FE74450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C0505369-FFAC-443A-B6EF-EBD9EE97C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9CBD38A-B410-461D-AAF7-887BD5FBAD4C}"/>
              </a:ext>
            </a:extLst>
          </p:cNvPr>
          <p:cNvSpPr>
            <a:spLocks noGrp="1"/>
          </p:cNvSpPr>
          <p:nvPr>
            <p:ph type="dt" sz="half" idx="10"/>
          </p:nvPr>
        </p:nvSpPr>
        <p:spPr/>
        <p:txBody>
          <a:bodyPr/>
          <a:lstStyle/>
          <a:p>
            <a:fld id="{5E0D3FBD-76A6-4DEC-9C80-5C0948226890}" type="datetimeFigureOut">
              <a:rPr lang="fa-IR" smtClean="0"/>
              <a:t>29/03/1446</a:t>
            </a:fld>
            <a:endParaRPr lang="fa-IR"/>
          </a:p>
        </p:txBody>
      </p:sp>
      <p:sp>
        <p:nvSpPr>
          <p:cNvPr id="5" name="Footer Placeholder 4">
            <a:extLst>
              <a:ext uri="{FF2B5EF4-FFF2-40B4-BE49-F238E27FC236}">
                <a16:creationId xmlns:a16="http://schemas.microsoft.com/office/drawing/2014/main" id="{42DBEBED-547E-4F66-96A5-80732F96E1B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5BDE045D-5E13-4820-996F-20CC65DA7967}"/>
              </a:ext>
            </a:extLst>
          </p:cNvPr>
          <p:cNvSpPr>
            <a:spLocks noGrp="1"/>
          </p:cNvSpPr>
          <p:nvPr>
            <p:ph type="sldNum" sz="quarter" idx="12"/>
          </p:nvPr>
        </p:nvSpPr>
        <p:spPr/>
        <p:txBody>
          <a:bodyPr/>
          <a:lstStyle/>
          <a:p>
            <a:fld id="{E8F34247-0B25-42A5-B460-0AA1B530E9F2}" type="slidenum">
              <a:rPr lang="fa-IR" smtClean="0"/>
              <a:t>‹#›</a:t>
            </a:fld>
            <a:endParaRPr lang="fa-IR"/>
          </a:p>
        </p:txBody>
      </p:sp>
    </p:spTree>
    <p:extLst>
      <p:ext uri="{BB962C8B-B14F-4D97-AF65-F5344CB8AC3E}">
        <p14:creationId xmlns:p14="http://schemas.microsoft.com/office/powerpoint/2010/main" val="2409003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549C-C03F-17B6-8732-037CD25E6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E8F85CA9-CBE7-AAC8-2850-0AF31DE74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C1B0353A-999E-6AF3-76FE-D93C5E5AA238}"/>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91B45398-0816-228D-C1BB-2B80BCA4D03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5FD67411-5875-E060-CEC6-E6F431D08C7C}"/>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4022395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4D19-0AF4-8EF9-247F-C95872FBCB1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293AC0CA-11A3-D430-826E-B94C2361C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ECB1104-0B8F-350D-218B-A31589EDECAE}"/>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1283F938-24A8-714E-F266-2C953A5580B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4877902-AD59-EB16-76E6-FAA4831BFBB1}"/>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3291525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E01F-F815-CD60-F2F3-C90CE6874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DFAB81E9-AD35-68A5-B637-C9EB0FC56E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95A1C2-9550-241C-C136-4CD0A68FD192}"/>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04B7FDA9-769C-D92E-77F1-E4DADA1B9A6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F286854-BF9D-EABA-A24A-1E7F64579779}"/>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3085045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9F75-416A-3C46-5291-40749F7646B4}"/>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D9CB923-C0F7-2033-3E92-872DFF829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F275C60E-0AD4-EF7E-9594-CF35477187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F230AB18-37CD-80A4-30C5-02D722187AF0}"/>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6" name="Footer Placeholder 5">
            <a:extLst>
              <a:ext uri="{FF2B5EF4-FFF2-40B4-BE49-F238E27FC236}">
                <a16:creationId xmlns:a16="http://schemas.microsoft.com/office/drawing/2014/main" id="{A317880D-3839-4151-51A2-FDA401A6057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873CBE2-8C4A-97B3-AEE7-A49CD6824048}"/>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3948462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2241-1FE8-A3CF-2807-02CE72F9D40C}"/>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D1317E0E-EC08-B4D2-8B44-BD16A3A7B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230E7-3230-2772-6A2D-CEF84F4C2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00C38671-482C-3824-DB00-11FD64F51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2FADE4-97EE-16B6-3785-B3CEB1757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69789B38-B53E-0BA7-768E-968B52261E5B}"/>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8" name="Footer Placeholder 7">
            <a:extLst>
              <a:ext uri="{FF2B5EF4-FFF2-40B4-BE49-F238E27FC236}">
                <a16:creationId xmlns:a16="http://schemas.microsoft.com/office/drawing/2014/main" id="{7C00CACD-08DE-ADB2-8A73-A99D8B6C51B6}"/>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184A3323-58B4-B385-1FAA-7AEE004C11C6}"/>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3121108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9651-1429-492F-2E61-B8AE9F79F4C1}"/>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898845F7-DB30-C652-F3DE-1E7211B4CEAB}"/>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4" name="Footer Placeholder 3">
            <a:extLst>
              <a:ext uri="{FF2B5EF4-FFF2-40B4-BE49-F238E27FC236}">
                <a16:creationId xmlns:a16="http://schemas.microsoft.com/office/drawing/2014/main" id="{9BA44E64-3B42-2FD7-BD5E-6F013AF37F06}"/>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EE6FB822-6A59-A876-552C-A2790E8EA66C}"/>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116856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DB84-F72D-40FA-8FFE-DAA92EAA7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0BE025-D16A-404D-94A9-4AE9C80F8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9D195-CFBA-47F5-AACF-4A199E8B2884}"/>
              </a:ext>
            </a:extLst>
          </p:cNvPr>
          <p:cNvSpPr>
            <a:spLocks noGrp="1"/>
          </p:cNvSpPr>
          <p:nvPr>
            <p:ph type="dt" sz="half" idx="10"/>
          </p:nvPr>
        </p:nvSpPr>
        <p:spPr>
          <a:xfrm>
            <a:off x="838200" y="6356350"/>
            <a:ext cx="2743200" cy="365125"/>
          </a:xfrm>
          <a:prstGeom prst="rect">
            <a:avLst/>
          </a:prstGeom>
        </p:spPr>
        <p:txBody>
          <a:bodyPr/>
          <a:lstStyle/>
          <a:p>
            <a:fld id="{9796A602-94BB-4A39-9271-7DFCF300128C}" type="datetime1">
              <a:rPr lang="en-US" smtClean="0"/>
              <a:t>10/2/2024</a:t>
            </a:fld>
            <a:endParaRPr lang="en-US"/>
          </a:p>
        </p:txBody>
      </p:sp>
      <p:sp>
        <p:nvSpPr>
          <p:cNvPr id="5" name="Footer Placeholder 4">
            <a:extLst>
              <a:ext uri="{FF2B5EF4-FFF2-40B4-BE49-F238E27FC236}">
                <a16:creationId xmlns:a16="http://schemas.microsoft.com/office/drawing/2014/main" id="{F4BB4500-4ADE-4A69-8E42-479D10DDB7F3}"/>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6" name="Slide Number Placeholder 5">
            <a:extLst>
              <a:ext uri="{FF2B5EF4-FFF2-40B4-BE49-F238E27FC236}">
                <a16:creationId xmlns:a16="http://schemas.microsoft.com/office/drawing/2014/main" id="{528ABDEB-2665-4E23-9FB2-F1302C5479AF}"/>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2590348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020ABB-CCEB-A260-519C-D28E24887D56}"/>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3" name="Footer Placeholder 2">
            <a:extLst>
              <a:ext uri="{FF2B5EF4-FFF2-40B4-BE49-F238E27FC236}">
                <a16:creationId xmlns:a16="http://schemas.microsoft.com/office/drawing/2014/main" id="{3B698753-18B2-72D0-F572-155EB951A5A8}"/>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4D8DB5D1-B780-50F1-822C-2ECB94CDB1AF}"/>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394065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E6EB-3EF8-828F-6679-9765D523D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A2CC4BC6-1287-CFCF-DB73-0A7469CDA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618F4035-5B2D-CDFA-9995-EEF6D197D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A347D-CD00-1667-9319-D3809273EDF5}"/>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6" name="Footer Placeholder 5">
            <a:extLst>
              <a:ext uri="{FF2B5EF4-FFF2-40B4-BE49-F238E27FC236}">
                <a16:creationId xmlns:a16="http://schemas.microsoft.com/office/drawing/2014/main" id="{5328BDE9-C6FA-9E21-A3B8-D424FFA28F3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D8907F3F-F968-8CC6-A428-773C09B5B0BE}"/>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828032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7BB9-8038-5F06-8B93-60DCE07BC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13A000E5-95EE-8103-2CAA-0F34AC8C9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a:extLst>
              <a:ext uri="{FF2B5EF4-FFF2-40B4-BE49-F238E27FC236}">
                <a16:creationId xmlns:a16="http://schemas.microsoft.com/office/drawing/2014/main" id="{06D29896-A0E6-9D8F-CFD3-980CA15E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62315-E5B4-15CB-D8D6-59E48A5B5403}"/>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6" name="Footer Placeholder 5">
            <a:extLst>
              <a:ext uri="{FF2B5EF4-FFF2-40B4-BE49-F238E27FC236}">
                <a16:creationId xmlns:a16="http://schemas.microsoft.com/office/drawing/2014/main" id="{2C4367CF-A89F-CA58-389A-ECE559E5C3F4}"/>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E261F622-A0D2-C343-3B54-C5DEDC39ABA7}"/>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1087260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7F91-1144-40D8-F021-C3CD4BCFC802}"/>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6FA24D93-3F5F-6854-3ACF-B9B4CAC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56311B85-43E2-A7C3-C22D-A350A8CB8E31}"/>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8FC976ED-37F7-C811-207A-E5422F9A1DB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F2060B7-CAA9-FF59-C8CB-C1F80EB411B5}"/>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2221419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C57F2B-E12E-4A1F-3D8C-D4B5F5F2FC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9C207580-DBDD-51C8-D4E1-7F0D3DBD88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5423C8BA-C5C8-4890-BE95-EFFA1DDF7165}"/>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A4493E3E-26B0-0A65-DBD3-4C683C3621D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99B3F0B-A9FA-2A5D-3E35-8521981B8551}"/>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3307926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6F8E-D44A-CD87-6DAF-8717C23D722A}"/>
              </a:ext>
            </a:extLst>
          </p:cNvPr>
          <p:cNvSpPr>
            <a:spLocks noGrp="1"/>
          </p:cNvSpPr>
          <p:nvPr>
            <p:ph type="title"/>
          </p:nvPr>
        </p:nvSpPr>
        <p:spPr/>
        <p:txBody>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696080E6-8839-9792-D6CB-878BF452EBA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5E9B5C3F-0647-8BB7-66C3-E9783776C53F}"/>
              </a:ext>
            </a:extLst>
          </p:cNvPr>
          <p:cNvSpPr>
            <a:spLocks noGrp="1"/>
          </p:cNvSpPr>
          <p:nvPr>
            <p:ph type="dt" sz="half" idx="10"/>
          </p:nvPr>
        </p:nvSpPr>
        <p:spPr/>
        <p:txBody>
          <a:body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F1034042-2347-A074-7D60-32F87128A80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D00EDF4-827D-9C49-DD70-157E429B68FC}"/>
              </a:ext>
            </a:extLst>
          </p:cNvPr>
          <p:cNvSpPr>
            <a:spLocks noGrp="1"/>
          </p:cNvSpPr>
          <p:nvPr>
            <p:ph type="sldNum" sz="quarter" idx="12"/>
          </p:nvPr>
        </p:nvSpPr>
        <p:spPr/>
        <p:txBody>
          <a:bodyPr/>
          <a:lstStyle/>
          <a:p>
            <a:fld id="{A75B8846-9034-4938-8880-4159E7807574}" type="slidenum">
              <a:rPr lang="fa-IR" smtClean="0"/>
              <a:t>‹#›</a:t>
            </a:fld>
            <a:endParaRPr lang="fa-IR"/>
          </a:p>
        </p:txBody>
      </p:sp>
    </p:spTree>
    <p:extLst>
      <p:ext uri="{BB962C8B-B14F-4D97-AF65-F5344CB8AC3E}">
        <p14:creationId xmlns:p14="http://schemas.microsoft.com/office/powerpoint/2010/main" val="946492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9EBD-2B0E-A707-5177-60969CF48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4ADFF399-7872-2EED-2047-3CB08CC7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3535D1C2-2782-204C-E6D4-F29421028249}"/>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E310FA8B-C3B9-482B-46E0-73A7FCB6181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CD43926-B3FF-1B5D-C0D1-C739780BB923}"/>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2131094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5E70-310C-F541-A5E1-4FFF4DB236E1}"/>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E9EAB2F5-06BD-416C-FCB7-C571A4484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1493393-4AF5-DD52-398F-FCED5BE5E161}"/>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DF60A412-D77F-4689-E268-9DCC459D01D3}"/>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3FF3407D-5517-86A4-9113-1444E3BC66AB}"/>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1694342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D71F-65BE-816B-0D58-86634740C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774336DA-5738-E64A-5E66-BC18903E9E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7D9854-5B32-3C93-10F0-252669501C3E}"/>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C839B75D-8B22-A67D-B0B2-3A222351FEA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A11EBAC-3A41-6C3C-FDFB-E3E9CE0910ED}"/>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3775027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DA26-C9D9-E16A-7DA4-0C6AE44B7E23}"/>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758B9D19-FCDA-5C36-8CB9-AD8DA6ED77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CB57A29D-CDC9-B411-2820-3E127DADA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0EB9AF22-757F-31C7-C3B9-15B02150ED27}"/>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6" name="Footer Placeholder 5">
            <a:extLst>
              <a:ext uri="{FF2B5EF4-FFF2-40B4-BE49-F238E27FC236}">
                <a16:creationId xmlns:a16="http://schemas.microsoft.com/office/drawing/2014/main" id="{090BE95A-2B48-8801-2079-5F8E7DFA0033}"/>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84DC6A7B-CBED-CFBD-FA0D-5158711374FA}"/>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150277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94CD-CD32-460A-91A1-2210549D0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E861F-57C8-43B1-BE45-52FCF77929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34681-FF1A-46AB-A37B-2CBCDAF3D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3A598B-1EB0-4943-9321-65F011714C2A}"/>
              </a:ext>
            </a:extLst>
          </p:cNvPr>
          <p:cNvSpPr>
            <a:spLocks noGrp="1"/>
          </p:cNvSpPr>
          <p:nvPr>
            <p:ph type="dt" sz="half" idx="10"/>
          </p:nvPr>
        </p:nvSpPr>
        <p:spPr>
          <a:xfrm>
            <a:off x="838200" y="6356350"/>
            <a:ext cx="2743200" cy="365125"/>
          </a:xfrm>
          <a:prstGeom prst="rect">
            <a:avLst/>
          </a:prstGeom>
        </p:spPr>
        <p:txBody>
          <a:bodyPr/>
          <a:lstStyle/>
          <a:p>
            <a:fld id="{BC234F99-C6F9-45E5-8AB2-06EA2C4E9057}" type="datetime1">
              <a:rPr lang="en-US" smtClean="0"/>
              <a:t>10/2/2024</a:t>
            </a:fld>
            <a:endParaRPr lang="en-US"/>
          </a:p>
        </p:txBody>
      </p:sp>
      <p:sp>
        <p:nvSpPr>
          <p:cNvPr id="6" name="Footer Placeholder 5">
            <a:extLst>
              <a:ext uri="{FF2B5EF4-FFF2-40B4-BE49-F238E27FC236}">
                <a16:creationId xmlns:a16="http://schemas.microsoft.com/office/drawing/2014/main" id="{64325250-065B-446A-B63B-E81E63B85444}"/>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7" name="Slide Number Placeholder 6">
            <a:extLst>
              <a:ext uri="{FF2B5EF4-FFF2-40B4-BE49-F238E27FC236}">
                <a16:creationId xmlns:a16="http://schemas.microsoft.com/office/drawing/2014/main" id="{7CD9B357-9CCA-4D08-BB14-A197C149BA1F}"/>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2812767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8141-0D15-4E97-6522-E2167F45071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A820A116-F588-3CC7-BE02-19A0B14DC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1D1CE8-0924-78EF-D651-54614E6216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FF6FA8A9-6405-E840-0F69-553509246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B5745F-4D63-6C2C-9945-8F50111A0F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1BD15204-09A0-FFE4-04D6-1E55DBB3D8F3}"/>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8" name="Footer Placeholder 7">
            <a:extLst>
              <a:ext uri="{FF2B5EF4-FFF2-40B4-BE49-F238E27FC236}">
                <a16:creationId xmlns:a16="http://schemas.microsoft.com/office/drawing/2014/main" id="{BD64BFF6-26C5-43A9-B200-FA0B3681E22D}"/>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22257C26-69A8-C20E-CFEC-5684FE76D8C6}"/>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3254168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3B3F-9CC1-78E2-E8DE-9440C88580BC}"/>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07FF3386-7058-C75B-85C6-33AA0A937CFC}"/>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4" name="Footer Placeholder 3">
            <a:extLst>
              <a:ext uri="{FF2B5EF4-FFF2-40B4-BE49-F238E27FC236}">
                <a16:creationId xmlns:a16="http://schemas.microsoft.com/office/drawing/2014/main" id="{A75662FF-165B-721B-C1E9-D2EAD01137D0}"/>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596BAA47-BDC5-EE03-3CE0-A82219099B29}"/>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2946144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75304-DC95-E1D2-4046-42EDCB74C10E}"/>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3" name="Footer Placeholder 2">
            <a:extLst>
              <a:ext uri="{FF2B5EF4-FFF2-40B4-BE49-F238E27FC236}">
                <a16:creationId xmlns:a16="http://schemas.microsoft.com/office/drawing/2014/main" id="{A3E79298-69B0-5FF2-B520-F33B3CEA7979}"/>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21F3A7BD-F21E-A26F-6C23-0D27A5B0EB2B}"/>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1276179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ADE0-9CCC-94F9-46D2-A08B83EE97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20AF29E5-24C2-6146-ABCC-F6955D3FBF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97D4DBA7-24A1-19BA-892F-C34964057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C8936-11A7-35C7-D962-F986B79EF854}"/>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6" name="Footer Placeholder 5">
            <a:extLst>
              <a:ext uri="{FF2B5EF4-FFF2-40B4-BE49-F238E27FC236}">
                <a16:creationId xmlns:a16="http://schemas.microsoft.com/office/drawing/2014/main" id="{8E479693-7DA4-F2DC-0CF3-89ED74EA4CD2}"/>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E8A9E1F2-46A6-BB6B-1A7E-6B711E3DA002}"/>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1156337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9BC2-D809-1106-E604-C1E8F0E4D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78B611D3-0671-BA6D-6C0B-2A6B3267E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a:extLst>
              <a:ext uri="{FF2B5EF4-FFF2-40B4-BE49-F238E27FC236}">
                <a16:creationId xmlns:a16="http://schemas.microsoft.com/office/drawing/2014/main" id="{DB52002C-0B92-1BEE-F4D1-D83A3A117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A5FD6-2421-01A8-4F64-0A171976972C}"/>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6" name="Footer Placeholder 5">
            <a:extLst>
              <a:ext uri="{FF2B5EF4-FFF2-40B4-BE49-F238E27FC236}">
                <a16:creationId xmlns:a16="http://schemas.microsoft.com/office/drawing/2014/main" id="{5C94E463-6370-1204-33EB-A23024214B80}"/>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954CB2F1-482B-D35C-A6FF-7B609035C285}"/>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2058732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3EAF-E9D3-6333-F9D7-A13A7FF5F79A}"/>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AE7AC6B0-993C-07C4-A6BD-85644E8E4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FEB8E87-C4F7-32B8-603C-B8F93BE1BA22}"/>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1C25FFDE-8257-1D9A-91E4-935305FC417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3BAF48E-28A0-8788-0BC7-E1A141CC51EE}"/>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2628328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C9E86-CE8E-BC21-D7AC-545C5ACDBF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5908E655-68A8-07A7-D286-FE71B88DC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DD324ABF-DA49-F1D4-DC02-6EABEBD90C05}"/>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BA822012-2368-B5F3-F767-A8C8CF27903A}"/>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20173D3F-3D04-B4A1-FAC1-AC9E1DE14305}"/>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15376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CF49-9AD3-725A-FFA7-A2D110B20E6C}"/>
              </a:ext>
            </a:extLst>
          </p:cNvPr>
          <p:cNvSpPr>
            <a:spLocks noGrp="1"/>
          </p:cNvSpPr>
          <p:nvPr>
            <p:ph type="title"/>
          </p:nvPr>
        </p:nvSpPr>
        <p:spPr>
          <a:solidFill>
            <a:schemeClr val="accent5">
              <a:lumMod val="20000"/>
              <a:lumOff val="80000"/>
            </a:schemeClr>
          </a:solidFill>
        </p:spPr>
        <p:txBody>
          <a:bodyPr>
            <a:normAutofit/>
          </a:bodyPr>
          <a:lstStyle>
            <a:lvl1pPr algn="ctr">
              <a:defRPr sz="3200">
                <a:solidFill>
                  <a:schemeClr val="accent6">
                    <a:lumMod val="50000"/>
                  </a:schemeClr>
                </a:solidFill>
                <a:cs typeface="B Titr" panose="00000700000000000000" pitchFamily="2" charset="-78"/>
              </a:defRPr>
            </a:lvl1p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A284D7CB-9A16-6EE9-0F47-E9B278114D0F}"/>
              </a:ext>
            </a:extLst>
          </p:cNvPr>
          <p:cNvSpPr>
            <a:spLocks noGrp="1"/>
          </p:cNvSpPr>
          <p:nvPr>
            <p:ph type="body" idx="1"/>
          </p:nvPr>
        </p:nvSpPr>
        <p:spPr/>
        <p:txBody>
          <a:bodyPr>
            <a:normAutofit/>
          </a:bodyPr>
          <a:lstStyle>
            <a:lvl1pPr algn="just">
              <a:defRPr sz="2400"/>
            </a:lvl1pPr>
            <a:lvl2pPr algn="just">
              <a:defRPr sz="2400"/>
            </a:lvl2pPr>
            <a:lvl3pPr algn="just">
              <a:defRPr sz="2400"/>
            </a:lvl3pPr>
            <a:lvl4pPr algn="just">
              <a:defRPr sz="2400"/>
            </a:lvl4pPr>
            <a:lvl5pPr algn="ju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a:extLst>
              <a:ext uri="{FF2B5EF4-FFF2-40B4-BE49-F238E27FC236}">
                <a16:creationId xmlns:a16="http://schemas.microsoft.com/office/drawing/2014/main" id="{29393FCC-6E92-C858-5525-3E7E9260CB88}"/>
              </a:ext>
            </a:extLst>
          </p:cNvPr>
          <p:cNvSpPr>
            <a:spLocks noGrp="1"/>
          </p:cNvSpPr>
          <p:nvPr>
            <p:ph type="dt" sz="half" idx="10"/>
          </p:nvPr>
        </p:nvSpPr>
        <p:spPr/>
        <p:txBody>
          <a:body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1286F5D9-0FCD-061C-3632-80D96A34E30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470675D-A3AB-DFB3-0E06-F0729483E05D}"/>
              </a:ext>
            </a:extLst>
          </p:cNvPr>
          <p:cNvSpPr>
            <a:spLocks noGrp="1"/>
          </p:cNvSpPr>
          <p:nvPr>
            <p:ph type="sldNum" sz="quarter" idx="12"/>
          </p:nvPr>
        </p:nvSpPr>
        <p:spPr/>
        <p:txBody>
          <a:bodyPr/>
          <a:lstStyle/>
          <a:p>
            <a:fld id="{AF1145F1-7193-4AB7-A957-4011592165E2}" type="slidenum">
              <a:rPr lang="fa-IR" smtClean="0"/>
              <a:t>‹#›</a:t>
            </a:fld>
            <a:endParaRPr lang="fa-IR"/>
          </a:p>
        </p:txBody>
      </p:sp>
    </p:spTree>
    <p:extLst>
      <p:ext uri="{BB962C8B-B14F-4D97-AF65-F5344CB8AC3E}">
        <p14:creationId xmlns:p14="http://schemas.microsoft.com/office/powerpoint/2010/main" val="20111269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82F2-C229-4935-95FD-5C29857CE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1F3A376F-9AB5-4D7B-B98A-37953FCF9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0FEA3826-2A62-4BD4-BF88-82CA0983D3F1}"/>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FA465DCC-3C03-476A-AF8F-9AFE7D05056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4A680902-4708-448C-AB02-5CA8F56011F8}"/>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3490073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680C-A17F-4992-B98F-79076A8099E4}"/>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EBF90EDE-1EA2-45C9-B04B-5A55921486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FD09DB2-7FDD-4EF6-983C-AD578F2D1B16}"/>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FBD762E5-1286-43F1-8DC0-E790B4783892}"/>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984A68F-9647-4E01-A368-A364A44FC88F}"/>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248582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B0AF-98EC-433B-9A5F-29B509CD51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F5E1B7-4F4E-4A97-824D-F0C93925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ECDEF-C19B-4ECF-8DB3-396541647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5EA24D-A420-4183-BD7E-64B65293F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1A5F6-5AF6-4507-A7AB-3816EC0D30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C8E43-F08D-4145-8055-88963D165020}"/>
              </a:ext>
            </a:extLst>
          </p:cNvPr>
          <p:cNvSpPr>
            <a:spLocks noGrp="1"/>
          </p:cNvSpPr>
          <p:nvPr>
            <p:ph type="dt" sz="half" idx="10"/>
          </p:nvPr>
        </p:nvSpPr>
        <p:spPr>
          <a:xfrm>
            <a:off x="838200" y="6356350"/>
            <a:ext cx="2743200" cy="365125"/>
          </a:xfrm>
          <a:prstGeom prst="rect">
            <a:avLst/>
          </a:prstGeom>
        </p:spPr>
        <p:txBody>
          <a:bodyPr/>
          <a:lstStyle/>
          <a:p>
            <a:fld id="{87C54606-E660-45D7-B2F2-41EDBF548D14}" type="datetime1">
              <a:rPr lang="en-US" smtClean="0"/>
              <a:t>10/2/2024</a:t>
            </a:fld>
            <a:endParaRPr lang="en-US"/>
          </a:p>
        </p:txBody>
      </p:sp>
      <p:sp>
        <p:nvSpPr>
          <p:cNvPr id="8" name="Footer Placeholder 7">
            <a:extLst>
              <a:ext uri="{FF2B5EF4-FFF2-40B4-BE49-F238E27FC236}">
                <a16:creationId xmlns:a16="http://schemas.microsoft.com/office/drawing/2014/main" id="{F01067BF-4C95-4326-979F-4A5BC2901749}"/>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9" name="Slide Number Placeholder 8">
            <a:extLst>
              <a:ext uri="{FF2B5EF4-FFF2-40B4-BE49-F238E27FC236}">
                <a16:creationId xmlns:a16="http://schemas.microsoft.com/office/drawing/2014/main" id="{7A1B3646-378E-44AC-B45E-0D0FAFEFD91C}"/>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62503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5A2D-5294-44C7-B8EA-6A4D6DA50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190C10A6-E517-474C-BAB8-EB797BFC40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75510F-EB4D-4ABA-BCC8-22C62FDE2D99}"/>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F956B1B4-34AB-456F-9659-B932E503F667}"/>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1531105-F38F-4518-9127-02E7DA847739}"/>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1794557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4C12-FC2E-4A12-BE82-92761EF84C20}"/>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848A122D-4911-47D9-A991-21446E69B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ECB36674-2468-48C7-AB3E-82D2DF722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41A0D331-DF44-4040-BEE6-D0322270E7B3}"/>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6" name="Footer Placeholder 5">
            <a:extLst>
              <a:ext uri="{FF2B5EF4-FFF2-40B4-BE49-F238E27FC236}">
                <a16:creationId xmlns:a16="http://schemas.microsoft.com/office/drawing/2014/main" id="{D91AD6CD-9C8E-4DE5-B9D3-152A2FCD2A40}"/>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5F2D00BD-C6F3-4A2D-8A18-D880CE487808}"/>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4213372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384-B08E-4DAB-B0BF-6DE794F0B31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02D28F58-D24B-4504-A665-456142D0F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5F4BE-1526-434F-AC48-3915A4A069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2C573D3A-F8FB-42AB-9734-92AE5906A3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C4B1FC-12C2-43FF-AE59-7DECF9ADE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C9A8B240-243A-4910-B856-431070E81FAF}"/>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8" name="Footer Placeholder 7">
            <a:extLst>
              <a:ext uri="{FF2B5EF4-FFF2-40B4-BE49-F238E27FC236}">
                <a16:creationId xmlns:a16="http://schemas.microsoft.com/office/drawing/2014/main" id="{1FDB86C9-1D93-422D-96F6-D91F25356DA8}"/>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B8982EC3-9207-46B2-B95E-8764FE25BFF7}"/>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310817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2B5C-0B20-41E9-8009-20F68EE24086}"/>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2501D946-0227-437C-A300-CEED568F8DCF}"/>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4" name="Footer Placeholder 3">
            <a:extLst>
              <a:ext uri="{FF2B5EF4-FFF2-40B4-BE49-F238E27FC236}">
                <a16:creationId xmlns:a16="http://schemas.microsoft.com/office/drawing/2014/main" id="{A33B5F52-E497-422D-83D5-62BE9A69490A}"/>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37328567-9CAE-43B9-B7F2-11DF7F27460A}"/>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909071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441F2-B59C-4176-B11C-A9FE2C452944}"/>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3" name="Footer Placeholder 2">
            <a:extLst>
              <a:ext uri="{FF2B5EF4-FFF2-40B4-BE49-F238E27FC236}">
                <a16:creationId xmlns:a16="http://schemas.microsoft.com/office/drawing/2014/main" id="{0F13DBBD-4073-464A-B069-82824259115C}"/>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1A5B2C6F-9B13-4CE5-9F20-B697E2E2818C}"/>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119477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264B-E84E-41BE-87A3-12ACB9157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3BDE0541-0A97-451D-A41D-40CD22E04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4018802D-E339-419F-91C7-29AA91BF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98756-1124-457B-9555-0E736CF929F9}"/>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6" name="Footer Placeholder 5">
            <a:extLst>
              <a:ext uri="{FF2B5EF4-FFF2-40B4-BE49-F238E27FC236}">
                <a16:creationId xmlns:a16="http://schemas.microsoft.com/office/drawing/2014/main" id="{911AE880-EBC5-402E-8BC5-0D6A7D4CC3A2}"/>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645CD08-64BE-4AA0-9E86-7F1737674129}"/>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3583432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5F4A-B235-4225-9451-EBD21AE9F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42D3BADE-F763-4872-8A0A-7416B418F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a:extLst>
              <a:ext uri="{FF2B5EF4-FFF2-40B4-BE49-F238E27FC236}">
                <a16:creationId xmlns:a16="http://schemas.microsoft.com/office/drawing/2014/main" id="{F2DCF004-2B96-4EAF-8E5D-495572A41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8D98E-F878-4040-A509-6362DE3E2FCA}"/>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6" name="Footer Placeholder 5">
            <a:extLst>
              <a:ext uri="{FF2B5EF4-FFF2-40B4-BE49-F238E27FC236}">
                <a16:creationId xmlns:a16="http://schemas.microsoft.com/office/drawing/2014/main" id="{7829A3B5-E118-4DAE-BAE0-C44DEE5FB54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6D6F2EE4-5DB2-4538-9914-369055AFA4B3}"/>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164588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FF47-7A68-4FF4-B435-A04EB9463F7C}"/>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20302E2A-E566-4AC8-905B-C41F7CB3CC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8D42198-852C-4CE1-81C7-6562BC37FD5D}"/>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0CEE956E-C3CB-45CA-A870-89BC483323B3}"/>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96BC26F6-44FF-472C-8275-D03470311D58}"/>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1440974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B6C07-96F5-4399-B5FA-9782331A49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3B71041F-0672-412D-A030-592390A3A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2EB97CA-6798-4BB8-8C1D-D8A62322214A}"/>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3DB7E06C-EE79-4267-A7BA-E717927052F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B31F780-675F-4F8C-8F63-36D73F6B3F6A}"/>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2072214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7D86-6841-4DC0-9BB6-3AF94B2B63EC}"/>
              </a:ext>
            </a:extLst>
          </p:cNvPr>
          <p:cNvSpPr>
            <a:spLocks noGrp="1"/>
          </p:cNvSpPr>
          <p:nvPr>
            <p:ph type="title"/>
          </p:nvPr>
        </p:nvSpPr>
        <p:spPr/>
        <p:txBody>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4229F4DE-0D5D-4F29-B57D-117D39A9540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01CE05E-40B9-47FC-B08E-9AF12CE47997}"/>
              </a:ext>
            </a:extLst>
          </p:cNvPr>
          <p:cNvSpPr>
            <a:spLocks noGrp="1"/>
          </p:cNvSpPr>
          <p:nvPr>
            <p:ph type="dt" sz="half" idx="10"/>
          </p:nvPr>
        </p:nvSpPr>
        <p:spPr/>
        <p:txBody>
          <a:body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B42A762B-AFB7-49EB-9F19-DA39235DB12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9C1A1F3-34E1-430D-A724-5BBA1FF20B6F}"/>
              </a:ext>
            </a:extLst>
          </p:cNvPr>
          <p:cNvSpPr>
            <a:spLocks noGrp="1"/>
          </p:cNvSpPr>
          <p:nvPr>
            <p:ph type="sldNum" sz="quarter" idx="12"/>
          </p:nvPr>
        </p:nvSpPr>
        <p:spPr/>
        <p:txBody>
          <a:bodyPr/>
          <a:lstStyle/>
          <a:p>
            <a:fld id="{55E4B6C7-CE4F-4AD4-84A1-59EB998D3A78}" type="slidenum">
              <a:rPr lang="fa-IR" smtClean="0"/>
              <a:t>‹#›</a:t>
            </a:fld>
            <a:endParaRPr lang="fa-IR"/>
          </a:p>
        </p:txBody>
      </p:sp>
    </p:spTree>
    <p:extLst>
      <p:ext uri="{BB962C8B-B14F-4D97-AF65-F5344CB8AC3E}">
        <p14:creationId xmlns:p14="http://schemas.microsoft.com/office/powerpoint/2010/main" val="338473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F4D9-5E5B-4429-B9DC-BC670CC35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99D7E-7474-43B2-AC50-E89554CA610B}"/>
              </a:ext>
            </a:extLst>
          </p:cNvPr>
          <p:cNvSpPr>
            <a:spLocks noGrp="1"/>
          </p:cNvSpPr>
          <p:nvPr>
            <p:ph type="dt" sz="half" idx="10"/>
          </p:nvPr>
        </p:nvSpPr>
        <p:spPr>
          <a:xfrm>
            <a:off x="838200" y="6356350"/>
            <a:ext cx="2743200" cy="365125"/>
          </a:xfrm>
          <a:prstGeom prst="rect">
            <a:avLst/>
          </a:prstGeom>
        </p:spPr>
        <p:txBody>
          <a:bodyPr/>
          <a:lstStyle/>
          <a:p>
            <a:fld id="{69E2AED5-E306-4913-8295-E2D6079705B4}" type="datetime1">
              <a:rPr lang="en-US" smtClean="0"/>
              <a:t>10/2/2024</a:t>
            </a:fld>
            <a:endParaRPr lang="en-US"/>
          </a:p>
        </p:txBody>
      </p:sp>
      <p:sp>
        <p:nvSpPr>
          <p:cNvPr id="4" name="Footer Placeholder 3">
            <a:extLst>
              <a:ext uri="{FF2B5EF4-FFF2-40B4-BE49-F238E27FC236}">
                <a16:creationId xmlns:a16="http://schemas.microsoft.com/office/drawing/2014/main" id="{B9AE265E-AAD1-4A53-8AED-E66ED869DF34}"/>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5" name="Slide Number Placeholder 4">
            <a:extLst>
              <a:ext uri="{FF2B5EF4-FFF2-40B4-BE49-F238E27FC236}">
                <a16:creationId xmlns:a16="http://schemas.microsoft.com/office/drawing/2014/main" id="{0F7AAD01-AEA8-42B8-B36F-8CAB69A41993}"/>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447893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3475125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3916794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2250377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1263913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3867938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3609476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132424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25268571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1874200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411577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58542-12A4-46ED-9DEB-CCD99A395079}"/>
              </a:ext>
            </a:extLst>
          </p:cNvPr>
          <p:cNvSpPr>
            <a:spLocks noGrp="1"/>
          </p:cNvSpPr>
          <p:nvPr>
            <p:ph type="dt" sz="half" idx="10"/>
          </p:nvPr>
        </p:nvSpPr>
        <p:spPr>
          <a:xfrm>
            <a:off x="838200" y="6356350"/>
            <a:ext cx="2743200" cy="365125"/>
          </a:xfrm>
          <a:prstGeom prst="rect">
            <a:avLst/>
          </a:prstGeom>
        </p:spPr>
        <p:txBody>
          <a:bodyPr/>
          <a:lstStyle/>
          <a:p>
            <a:fld id="{B99CEB2D-81EE-41F7-8A0E-E19814765D5D}" type="datetime1">
              <a:rPr lang="en-US" smtClean="0"/>
              <a:t>10/2/2024</a:t>
            </a:fld>
            <a:endParaRPr lang="en-US"/>
          </a:p>
        </p:txBody>
      </p:sp>
      <p:sp>
        <p:nvSpPr>
          <p:cNvPr id="3" name="Footer Placeholder 2">
            <a:extLst>
              <a:ext uri="{FF2B5EF4-FFF2-40B4-BE49-F238E27FC236}">
                <a16:creationId xmlns:a16="http://schemas.microsoft.com/office/drawing/2014/main" id="{D5BFA260-93FB-49EF-BBFD-4C17F2FA1EEA}"/>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4" name="Slide Number Placeholder 3">
            <a:extLst>
              <a:ext uri="{FF2B5EF4-FFF2-40B4-BE49-F238E27FC236}">
                <a16:creationId xmlns:a16="http://schemas.microsoft.com/office/drawing/2014/main" id="{AC0FAA62-C69E-4E82-B622-8E2E4AEFB110}"/>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2627486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3E0551-D629-47B4-9806-AAB5CB174595}" type="datetimeFigureOut">
              <a:rPr lang="en-US" smtClean="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15BC2-08A5-4A9D-9A2C-5F5A599E480E}" type="slidenum">
              <a:rPr lang="en-US" smtClean="0"/>
              <a:t>‹#›</a:t>
            </a:fld>
            <a:endParaRPr lang="en-US" dirty="0"/>
          </a:p>
        </p:txBody>
      </p:sp>
    </p:spTree>
    <p:extLst>
      <p:ext uri="{BB962C8B-B14F-4D97-AF65-F5344CB8AC3E}">
        <p14:creationId xmlns:p14="http://schemas.microsoft.com/office/powerpoint/2010/main" val="1766277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2D46-6E91-0757-F69C-A23E5336C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C0E46F24-41DB-DA77-007D-F405A6EE8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BDF0ACF4-352D-D069-8F21-93838CD31131}"/>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9D590C5A-4259-09F1-4CB3-2259E318A7C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66514FD-E3F0-69BE-738F-FAF80B56467F}"/>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3782522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30C6-827B-5579-80AB-91F8B1F93E1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DBE436FE-3DC2-B021-61FA-6E2312E11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B28E4CB4-9A7C-67C4-5322-B3EAE4A8C163}"/>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969B4DED-58C2-E9C2-0365-FC73337973B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6BB16CC0-B2D9-73F6-7B75-7E4E3E9C5376}"/>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3652433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5A1E-0EDF-C8C2-9770-862B3E442B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E32E0269-548F-6798-A071-FA163307B2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E3FABB-3F04-6CD8-22B0-F5B740ECD4DD}"/>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12B2046C-661C-D663-AD66-E153F31FF4D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6AA6C10-87F7-F93B-50BC-F8496B1EC0A7}"/>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2288155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E36-53FB-F7D4-F197-83A6F3D7FD8B}"/>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4B4631CA-1C47-AE1B-B2E5-5F259978D4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33022629-636B-2DBF-6026-69C84AD0D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31192C81-70E5-4EBE-A430-8495D66F251B}"/>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6" name="Footer Placeholder 5">
            <a:extLst>
              <a:ext uri="{FF2B5EF4-FFF2-40B4-BE49-F238E27FC236}">
                <a16:creationId xmlns:a16="http://schemas.microsoft.com/office/drawing/2014/main" id="{516F70D4-D66A-6373-6CE1-488A89A3C39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AB2D9733-01EB-8AF5-79FA-2EB8DDB96E51}"/>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1573171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521A-3734-A97F-C662-50FAA465F50A}"/>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BDB6F2BF-76AE-9873-ECEF-A940FB619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25EC4A-88DF-6413-520D-A51FB9BEED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BCD78684-E334-25C1-A4A9-8C83C86DB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B25AE0-0863-3763-9FD8-72B8227E5D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756A60BD-C8F3-8A6C-5D1C-3FBEAECE0190}"/>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8" name="Footer Placeholder 7">
            <a:extLst>
              <a:ext uri="{FF2B5EF4-FFF2-40B4-BE49-F238E27FC236}">
                <a16:creationId xmlns:a16="http://schemas.microsoft.com/office/drawing/2014/main" id="{30EEB208-F031-E896-5C2A-0F0F456B606B}"/>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82FE6416-59D9-18AA-82BB-9BEE4E760531}"/>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3696566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7E0C-A94F-1A4E-90C7-0A05EE3C47E4}"/>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E2CA6216-9BC4-0011-2530-0A9372F3810A}"/>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4" name="Footer Placeholder 3">
            <a:extLst>
              <a:ext uri="{FF2B5EF4-FFF2-40B4-BE49-F238E27FC236}">
                <a16:creationId xmlns:a16="http://schemas.microsoft.com/office/drawing/2014/main" id="{C7581055-5292-4D7C-5D9C-671988867A49}"/>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3434CB1B-67CC-2AE6-7969-23C4811421E6}"/>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4230833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09C6E-4B82-97D6-9900-75E9CF269C9F}"/>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3" name="Footer Placeholder 2">
            <a:extLst>
              <a:ext uri="{FF2B5EF4-FFF2-40B4-BE49-F238E27FC236}">
                <a16:creationId xmlns:a16="http://schemas.microsoft.com/office/drawing/2014/main" id="{33FC57BD-FC83-C2D1-B0E2-BDF573C2279B}"/>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64CB8569-A418-12E3-15E2-CD94EED7FD53}"/>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688420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C31C-7CB5-BFEB-2151-1340FF865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F0D6D046-7F5D-8E82-E873-440DF9BB8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F29806F3-DAC4-D918-A4C0-F31A6790F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8AFE2-A12C-896D-C92B-C35B7FB11D61}"/>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6" name="Footer Placeholder 5">
            <a:extLst>
              <a:ext uri="{FF2B5EF4-FFF2-40B4-BE49-F238E27FC236}">
                <a16:creationId xmlns:a16="http://schemas.microsoft.com/office/drawing/2014/main" id="{5F5F1581-FCD3-93E6-FB48-15809BE4837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65D5A521-90E5-C99C-C2CB-A9FB3EBAA95C}"/>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1075237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83B8-3D69-CB39-1493-137862452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C0393CC2-02FD-94C0-745A-C9CC3AFE9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a-IR"/>
          </a:p>
        </p:txBody>
      </p:sp>
      <p:sp>
        <p:nvSpPr>
          <p:cNvPr id="4" name="Text Placeholder 3">
            <a:extLst>
              <a:ext uri="{FF2B5EF4-FFF2-40B4-BE49-F238E27FC236}">
                <a16:creationId xmlns:a16="http://schemas.microsoft.com/office/drawing/2014/main" id="{3293577F-4E27-7EA7-5CE5-17F99A19B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FD9E1-5110-B5CF-B229-A62387C70983}"/>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6" name="Footer Placeholder 5">
            <a:extLst>
              <a:ext uri="{FF2B5EF4-FFF2-40B4-BE49-F238E27FC236}">
                <a16:creationId xmlns:a16="http://schemas.microsoft.com/office/drawing/2014/main" id="{673A524A-0FAF-24C2-9AB9-8CE7ACCCEA72}"/>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D6B125C-8C66-AE08-66EB-9A10906F3444}"/>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2495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804C-6F65-4067-B0E0-9F9A7B008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849B3D-5D46-4B1A-B765-5C6EC1D93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BB8D1-3F3F-45C8-969E-4BBBC5235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78AC8-FB85-4BFF-9847-4F95EBC041DA}"/>
              </a:ext>
            </a:extLst>
          </p:cNvPr>
          <p:cNvSpPr>
            <a:spLocks noGrp="1"/>
          </p:cNvSpPr>
          <p:nvPr>
            <p:ph type="dt" sz="half" idx="10"/>
          </p:nvPr>
        </p:nvSpPr>
        <p:spPr>
          <a:xfrm>
            <a:off x="838200" y="6356350"/>
            <a:ext cx="2743200" cy="365125"/>
          </a:xfrm>
          <a:prstGeom prst="rect">
            <a:avLst/>
          </a:prstGeom>
        </p:spPr>
        <p:txBody>
          <a:bodyPr/>
          <a:lstStyle/>
          <a:p>
            <a:fld id="{AF77D500-61AA-4528-8C7A-5BB6C4735C5E}" type="datetime1">
              <a:rPr lang="en-US" smtClean="0"/>
              <a:t>10/2/2024</a:t>
            </a:fld>
            <a:endParaRPr lang="en-US"/>
          </a:p>
        </p:txBody>
      </p:sp>
      <p:sp>
        <p:nvSpPr>
          <p:cNvPr id="6" name="Footer Placeholder 5">
            <a:extLst>
              <a:ext uri="{FF2B5EF4-FFF2-40B4-BE49-F238E27FC236}">
                <a16:creationId xmlns:a16="http://schemas.microsoft.com/office/drawing/2014/main" id="{DDC49F02-BA1E-4246-A4F2-05C88D4EF677}"/>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7" name="Slide Number Placeholder 6">
            <a:extLst>
              <a:ext uri="{FF2B5EF4-FFF2-40B4-BE49-F238E27FC236}">
                <a16:creationId xmlns:a16="http://schemas.microsoft.com/office/drawing/2014/main" id="{9A7EFBA6-6D29-4510-8B43-128A050BF800}"/>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39783275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C309-E720-37AF-9673-0D4DD96247A2}"/>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F457C6D7-246B-8735-399A-FD4D2AFD20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A3DFDF16-37A1-5927-F603-0C89EB0B78F4}"/>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1082C1ED-73C6-6450-FE93-0D7832BCAA2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523364F-C60D-6ECA-3246-616CFEAF1B79}"/>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273438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9AD2E-076A-4112-8BF7-24FC66D6E2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9FF1B144-694F-BE31-8D5F-2318CBBE1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B5D8097-E189-01F9-6350-B4CB470D1479}"/>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64BC687D-377A-715E-1FBE-A6B16078CBB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F0555E2-EAFE-D011-F563-EB21F2FD0724}"/>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1950267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D40A-FA53-6B16-4BA8-6235945701E1}"/>
              </a:ext>
            </a:extLst>
          </p:cNvPr>
          <p:cNvSpPr>
            <a:spLocks noGrp="1"/>
          </p:cNvSpPr>
          <p:nvPr>
            <p:ph type="title"/>
          </p:nvPr>
        </p:nvSpPr>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89942CE2-E583-192D-94C5-438E6C32EB9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00263E2B-A1D1-F9C6-9C1E-3A6D4806ED4D}"/>
              </a:ext>
            </a:extLst>
          </p:cNvPr>
          <p:cNvSpPr>
            <a:spLocks noGrp="1"/>
          </p:cNvSpPr>
          <p:nvPr>
            <p:ph type="dt" sz="half" idx="10"/>
          </p:nvPr>
        </p:nvSpPr>
        <p:spPr/>
        <p:txBody>
          <a:body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045D55AF-513F-7F51-4A7B-85DA8FEB736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2D81DC39-A525-CCB0-414A-47F3F46E344A}"/>
              </a:ext>
            </a:extLst>
          </p:cNvPr>
          <p:cNvSpPr>
            <a:spLocks noGrp="1"/>
          </p:cNvSpPr>
          <p:nvPr>
            <p:ph type="sldNum" sz="quarter" idx="12"/>
          </p:nvPr>
        </p:nvSpPr>
        <p:spPr/>
        <p:txBody>
          <a:bodyPr/>
          <a:lstStyle/>
          <a:p>
            <a:fld id="{60A43CF1-4278-48A2-A44C-DAC66D9A74E2}" type="slidenum">
              <a:rPr lang="fa-IR" smtClean="0"/>
              <a:t>‹#›</a:t>
            </a:fld>
            <a:endParaRPr lang="fa-IR"/>
          </a:p>
        </p:txBody>
      </p:sp>
    </p:spTree>
    <p:extLst>
      <p:ext uri="{BB962C8B-B14F-4D97-AF65-F5344CB8AC3E}">
        <p14:creationId xmlns:p14="http://schemas.microsoft.com/office/powerpoint/2010/main" val="239978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EF5D-9232-4506-BF33-4F6882201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B8615-882D-47F3-BC89-F3454B79D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EA01D7-B736-4A63-B169-5BD15B1ED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742C6-CAC0-4A9E-8150-EF7B2608CE55}"/>
              </a:ext>
            </a:extLst>
          </p:cNvPr>
          <p:cNvSpPr>
            <a:spLocks noGrp="1"/>
          </p:cNvSpPr>
          <p:nvPr>
            <p:ph type="dt" sz="half" idx="10"/>
          </p:nvPr>
        </p:nvSpPr>
        <p:spPr>
          <a:xfrm>
            <a:off x="838200" y="6356350"/>
            <a:ext cx="2743200" cy="365125"/>
          </a:xfrm>
          <a:prstGeom prst="rect">
            <a:avLst/>
          </a:prstGeom>
        </p:spPr>
        <p:txBody>
          <a:bodyPr/>
          <a:lstStyle/>
          <a:p>
            <a:fld id="{44477867-01C2-4CFF-AA41-E9350A676925}" type="datetime1">
              <a:rPr lang="en-US" smtClean="0"/>
              <a:t>10/2/2024</a:t>
            </a:fld>
            <a:endParaRPr lang="en-US"/>
          </a:p>
        </p:txBody>
      </p:sp>
      <p:sp>
        <p:nvSpPr>
          <p:cNvPr id="6" name="Footer Placeholder 5">
            <a:extLst>
              <a:ext uri="{FF2B5EF4-FFF2-40B4-BE49-F238E27FC236}">
                <a16:creationId xmlns:a16="http://schemas.microsoft.com/office/drawing/2014/main" id="{0D05E4E9-2ED5-424E-9D23-3A86813CBE2E}"/>
              </a:ext>
            </a:extLst>
          </p:cNvPr>
          <p:cNvSpPr>
            <a:spLocks noGrp="1"/>
          </p:cNvSpPr>
          <p:nvPr>
            <p:ph type="ftr" sz="quarter" idx="11"/>
          </p:nvPr>
        </p:nvSpPr>
        <p:spPr>
          <a:xfrm>
            <a:off x="4038600" y="6356350"/>
            <a:ext cx="4114800" cy="365125"/>
          </a:xfrm>
          <a:prstGeom prst="rect">
            <a:avLst/>
          </a:prstGeom>
        </p:spPr>
        <p:txBody>
          <a:bodyPr/>
          <a:lstStyle/>
          <a:p>
            <a:r>
              <a:rPr lang="fa-IR"/>
              <a:t>خصوصیات اصلی اخلاق پزشکی</a:t>
            </a:r>
            <a:endParaRPr lang="en-US"/>
          </a:p>
        </p:txBody>
      </p:sp>
      <p:sp>
        <p:nvSpPr>
          <p:cNvPr id="7" name="Slide Number Placeholder 6">
            <a:extLst>
              <a:ext uri="{FF2B5EF4-FFF2-40B4-BE49-F238E27FC236}">
                <a16:creationId xmlns:a16="http://schemas.microsoft.com/office/drawing/2014/main" id="{E91076BD-6063-4867-BEFB-E7C6843F5163}"/>
              </a:ext>
            </a:extLst>
          </p:cNvPr>
          <p:cNvSpPr>
            <a:spLocks noGrp="1"/>
          </p:cNvSpPr>
          <p:nvPr>
            <p:ph type="sldNum" sz="quarter" idx="12"/>
          </p:nvPr>
        </p:nvSpPr>
        <p:spPr>
          <a:xfrm>
            <a:off x="8610600" y="6356350"/>
            <a:ext cx="2743200" cy="365125"/>
          </a:xfrm>
          <a:prstGeom prst="rect">
            <a:avLst/>
          </a:prstGeom>
        </p:spPr>
        <p:txBody>
          <a:bodyPr/>
          <a:lstStyle/>
          <a:p>
            <a:fld id="{214FC681-4F30-431A-A649-720B091F39AC}" type="slidenum">
              <a:rPr lang="en-US" smtClean="0"/>
              <a:t>‹#›</a:t>
            </a:fld>
            <a:endParaRPr lang="en-US"/>
          </a:p>
        </p:txBody>
      </p:sp>
    </p:spTree>
    <p:extLst>
      <p:ext uri="{BB962C8B-B14F-4D97-AF65-F5344CB8AC3E}">
        <p14:creationId xmlns:p14="http://schemas.microsoft.com/office/powerpoint/2010/main" val="249333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B46FB-4D07-4003-907D-42A33988BC0F}"/>
              </a:ext>
            </a:extLst>
          </p:cNvPr>
          <p:cNvSpPr>
            <a:spLocks noGrp="1"/>
          </p:cNvSpPr>
          <p:nvPr>
            <p:ph type="title"/>
          </p:nvPr>
        </p:nvSpPr>
        <p:spPr>
          <a:xfrm>
            <a:off x="838200" y="365125"/>
            <a:ext cx="10515600" cy="1325563"/>
          </a:xfrm>
          <a:prstGeom prst="rect">
            <a:avLst/>
          </a:prstGeom>
          <a:solidFill>
            <a:schemeClr val="accent4">
              <a:lumMod val="40000"/>
              <a:lumOff val="60000"/>
            </a:schemeClr>
          </a:solidFill>
          <a:ln>
            <a:solidFill>
              <a:schemeClr val="accent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255DED-0B22-4BFC-828C-D9CAB15F0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9759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B Titr" panose="00000700000000000000" pitchFamily="2" charset="-78"/>
        </a:defRPr>
      </a:lvl1pPr>
    </p:titleStyle>
    <p:bodyStyle>
      <a:lvl1pPr marL="228600" indent="-228600" algn="r" defTabSz="914400" rtl="1"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AF478-9632-401D-9DE6-9976D116D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4FE2AC9F-AE8F-4F05-B7DE-317AE8595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a:extLst>
              <a:ext uri="{FF2B5EF4-FFF2-40B4-BE49-F238E27FC236}">
                <a16:creationId xmlns:a16="http://schemas.microsoft.com/office/drawing/2014/main" id="{145170C1-9915-41C1-A178-249D91EA6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3FBD-76A6-4DEC-9C80-5C0948226890}" type="datetimeFigureOut">
              <a:rPr lang="fa-IR" smtClean="0"/>
              <a:t>29/03/1446</a:t>
            </a:fld>
            <a:endParaRPr lang="fa-IR"/>
          </a:p>
        </p:txBody>
      </p:sp>
      <p:sp>
        <p:nvSpPr>
          <p:cNvPr id="5" name="Footer Placeholder 4">
            <a:extLst>
              <a:ext uri="{FF2B5EF4-FFF2-40B4-BE49-F238E27FC236}">
                <a16:creationId xmlns:a16="http://schemas.microsoft.com/office/drawing/2014/main" id="{87A8BFA8-E086-4A73-A388-D06DC733A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6E2B92A7-92E6-414E-8F45-434E854FD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34247-0B25-42A5-B460-0AA1B530E9F2}" type="slidenum">
              <a:rPr lang="fa-IR" smtClean="0"/>
              <a:t>‹#›</a:t>
            </a:fld>
            <a:endParaRPr lang="fa-IR"/>
          </a:p>
        </p:txBody>
      </p:sp>
    </p:spTree>
    <p:extLst>
      <p:ext uri="{BB962C8B-B14F-4D97-AF65-F5344CB8AC3E}">
        <p14:creationId xmlns:p14="http://schemas.microsoft.com/office/powerpoint/2010/main" val="30495189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1" eaLnBrk="1" latinLnBrk="0" hangingPunct="1">
        <a:lnSpc>
          <a:spcPct val="90000"/>
        </a:lnSpc>
        <a:spcBef>
          <a:spcPct val="0"/>
        </a:spcBef>
        <a:buNone/>
        <a:defRPr sz="4400" b="1" kern="1200">
          <a:solidFill>
            <a:srgbClr val="7030A0"/>
          </a:solidFill>
          <a:latin typeface="+mj-lt"/>
          <a:ea typeface="+mj-ea"/>
          <a:cs typeface="B Nazanin" panose="00000400000000000000" pitchFamily="2" charset="-78"/>
        </a:defRPr>
      </a:lvl1pPr>
    </p:titleStyle>
    <p:bodyStyle>
      <a:lvl1pPr marL="228600" indent="-228600" algn="just" defTabSz="914400" rtl="1" eaLnBrk="1" latinLnBrk="0" hangingPunct="1">
        <a:lnSpc>
          <a:spcPct val="150000"/>
        </a:lnSpc>
        <a:spcBef>
          <a:spcPts val="1000"/>
        </a:spcBef>
        <a:buFont typeface="Arial" panose="020B0604020202020204" pitchFamily="34" charset="0"/>
        <a:buChar char="•"/>
        <a:defRPr sz="2800" b="1" kern="1200">
          <a:solidFill>
            <a:schemeClr val="tx1"/>
          </a:solidFill>
          <a:latin typeface="+mn-lt"/>
          <a:ea typeface="+mn-ea"/>
          <a:cs typeface="B Nazanin" panose="00000400000000000000" pitchFamily="2" charset="-78"/>
        </a:defRPr>
      </a:lvl1pPr>
      <a:lvl2pPr marL="685800" indent="-228600" algn="just" defTabSz="914400" rtl="1" eaLnBrk="1" latinLnBrk="0" hangingPunct="1">
        <a:lnSpc>
          <a:spcPct val="150000"/>
        </a:lnSpc>
        <a:spcBef>
          <a:spcPts val="500"/>
        </a:spcBef>
        <a:buFont typeface="Arial" panose="020B0604020202020204" pitchFamily="34" charset="0"/>
        <a:buChar char="•"/>
        <a:defRPr sz="2400" b="1" kern="1200">
          <a:solidFill>
            <a:schemeClr val="tx1"/>
          </a:solidFill>
          <a:latin typeface="+mn-lt"/>
          <a:ea typeface="+mn-ea"/>
          <a:cs typeface="B Nazanin" panose="00000400000000000000" pitchFamily="2" charset="-78"/>
        </a:defRPr>
      </a:lvl2pPr>
      <a:lvl3pPr marL="1143000" indent="-228600" algn="just" defTabSz="914400" rtl="1" eaLnBrk="1" latinLnBrk="0" hangingPunct="1">
        <a:lnSpc>
          <a:spcPct val="150000"/>
        </a:lnSpc>
        <a:spcBef>
          <a:spcPts val="500"/>
        </a:spcBef>
        <a:buFont typeface="Arial" panose="020B0604020202020204" pitchFamily="34" charset="0"/>
        <a:buChar char="•"/>
        <a:defRPr sz="2000" b="1" kern="1200">
          <a:solidFill>
            <a:schemeClr val="tx1"/>
          </a:solidFill>
          <a:latin typeface="+mn-lt"/>
          <a:ea typeface="+mn-ea"/>
          <a:cs typeface="B Nazanin" panose="00000400000000000000" pitchFamily="2" charset="-78"/>
        </a:defRPr>
      </a:lvl3pPr>
      <a:lvl4pPr marL="1600200" indent="-228600" algn="just" defTabSz="914400" rtl="1" eaLnBrk="1" latinLnBrk="0" hangingPunct="1">
        <a:lnSpc>
          <a:spcPct val="150000"/>
        </a:lnSpc>
        <a:spcBef>
          <a:spcPts val="500"/>
        </a:spcBef>
        <a:buFont typeface="Arial" panose="020B0604020202020204" pitchFamily="34" charset="0"/>
        <a:buChar char="•"/>
        <a:defRPr sz="1800" b="1" kern="1200">
          <a:solidFill>
            <a:schemeClr val="tx1"/>
          </a:solidFill>
          <a:latin typeface="+mn-lt"/>
          <a:ea typeface="+mn-ea"/>
          <a:cs typeface="B Nazanin" panose="00000400000000000000" pitchFamily="2" charset="-78"/>
        </a:defRPr>
      </a:lvl4pPr>
      <a:lvl5pPr marL="2057400" indent="-228600" algn="just" defTabSz="914400" rtl="1" eaLnBrk="1" latinLnBrk="0" hangingPunct="1">
        <a:lnSpc>
          <a:spcPct val="150000"/>
        </a:lnSpc>
        <a:spcBef>
          <a:spcPts val="500"/>
        </a:spcBef>
        <a:buFont typeface="Arial" panose="020B0604020202020204" pitchFamily="34" charset="0"/>
        <a:buChar char="•"/>
        <a:defRPr sz="1800" b="1"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C7E99-349E-A617-CDFC-4F1BD1708155}"/>
              </a:ext>
            </a:extLst>
          </p:cNvPr>
          <p:cNvSpPr>
            <a:spLocks noGrp="1"/>
          </p:cNvSpPr>
          <p:nvPr>
            <p:ph type="title"/>
          </p:nvPr>
        </p:nvSpPr>
        <p:spPr>
          <a:xfrm>
            <a:off x="838200" y="365125"/>
            <a:ext cx="10515600" cy="1325563"/>
          </a:xfrm>
          <a:prstGeom prst="rect">
            <a:avLst/>
          </a:prstGeom>
          <a:solidFill>
            <a:schemeClr val="accent2">
              <a:lumMod val="20000"/>
              <a:lumOff val="80000"/>
            </a:schemeClr>
          </a:solidFill>
        </p:spPr>
        <p:txBody>
          <a:bodyPr vert="horz" lIns="91440" tIns="45720" rIns="91440" bIns="45720" rtlCol="0" anchor="ctr">
            <a:normAutofit/>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EC105AD7-3BAD-E8B9-C117-97B0F3D23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a:extLst>
              <a:ext uri="{FF2B5EF4-FFF2-40B4-BE49-F238E27FC236}">
                <a16:creationId xmlns:a16="http://schemas.microsoft.com/office/drawing/2014/main" id="{3C00E9F7-C174-58F6-42BD-77EF3C075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510C06-2865-4710-8A61-5AE04531CC39}" type="datetimeFigureOut">
              <a:rPr lang="fa-IR" smtClean="0"/>
              <a:t>29/03/1446</a:t>
            </a:fld>
            <a:endParaRPr lang="fa-IR"/>
          </a:p>
        </p:txBody>
      </p:sp>
      <p:sp>
        <p:nvSpPr>
          <p:cNvPr id="5" name="Footer Placeholder 4">
            <a:extLst>
              <a:ext uri="{FF2B5EF4-FFF2-40B4-BE49-F238E27FC236}">
                <a16:creationId xmlns:a16="http://schemas.microsoft.com/office/drawing/2014/main" id="{77A6EBE6-ED49-97F3-4F51-8C2BE9618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a-IR"/>
          </a:p>
        </p:txBody>
      </p:sp>
      <p:sp>
        <p:nvSpPr>
          <p:cNvPr id="6" name="Slide Number Placeholder 5">
            <a:extLst>
              <a:ext uri="{FF2B5EF4-FFF2-40B4-BE49-F238E27FC236}">
                <a16:creationId xmlns:a16="http://schemas.microsoft.com/office/drawing/2014/main" id="{AC6BA241-D06F-0FCF-F592-029F08F30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5B8846-9034-4938-8880-4159E7807574}" type="slidenum">
              <a:rPr lang="fa-IR" smtClean="0"/>
              <a:t>‹#›</a:t>
            </a:fld>
            <a:endParaRPr lang="fa-IR"/>
          </a:p>
        </p:txBody>
      </p:sp>
    </p:spTree>
    <p:extLst>
      <p:ext uri="{BB962C8B-B14F-4D97-AF65-F5344CB8AC3E}">
        <p14:creationId xmlns:p14="http://schemas.microsoft.com/office/powerpoint/2010/main" val="40610273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just"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316AA0-179A-3B80-7442-3F8D45B19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3B541B9F-C439-6077-4F12-2575F4860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F4F01C4-7F3D-74FD-AE10-47D7E588D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5B0AC9-8A64-46EE-A397-295BB3E737B0}" type="datetimeFigureOut">
              <a:rPr lang="fa-IR" smtClean="0"/>
              <a:t>29/03/1446</a:t>
            </a:fld>
            <a:endParaRPr lang="fa-IR"/>
          </a:p>
        </p:txBody>
      </p:sp>
      <p:sp>
        <p:nvSpPr>
          <p:cNvPr id="5" name="Footer Placeholder 4">
            <a:extLst>
              <a:ext uri="{FF2B5EF4-FFF2-40B4-BE49-F238E27FC236}">
                <a16:creationId xmlns:a16="http://schemas.microsoft.com/office/drawing/2014/main" id="{08EB9766-3869-B686-59C7-2F7527B34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a-IR"/>
          </a:p>
        </p:txBody>
      </p:sp>
      <p:sp>
        <p:nvSpPr>
          <p:cNvPr id="6" name="Slide Number Placeholder 5">
            <a:extLst>
              <a:ext uri="{FF2B5EF4-FFF2-40B4-BE49-F238E27FC236}">
                <a16:creationId xmlns:a16="http://schemas.microsoft.com/office/drawing/2014/main" id="{E5B78126-9839-1AD2-CC10-93B588927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1145F1-7193-4AB7-A957-4011592165E2}" type="slidenum">
              <a:rPr lang="fa-IR" smtClean="0"/>
              <a:t>‹#›</a:t>
            </a:fld>
            <a:endParaRPr lang="fa-IR"/>
          </a:p>
        </p:txBody>
      </p:sp>
    </p:spTree>
    <p:extLst>
      <p:ext uri="{BB962C8B-B14F-4D97-AF65-F5344CB8AC3E}">
        <p14:creationId xmlns:p14="http://schemas.microsoft.com/office/powerpoint/2010/main" val="20064026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037DF-B3D7-409A-8180-1415AAB98627}"/>
              </a:ext>
            </a:extLst>
          </p:cNvPr>
          <p:cNvSpPr>
            <a:spLocks noGrp="1"/>
          </p:cNvSpPr>
          <p:nvPr>
            <p:ph type="title"/>
          </p:nvPr>
        </p:nvSpPr>
        <p:spPr>
          <a:xfrm>
            <a:off x="838200" y="365125"/>
            <a:ext cx="10515600" cy="1325563"/>
          </a:xfrm>
          <a:prstGeom prst="rect">
            <a:avLst/>
          </a:prstGeom>
          <a:solidFill>
            <a:schemeClr val="accent4">
              <a:lumMod val="40000"/>
              <a:lumOff val="60000"/>
            </a:schemeClr>
          </a:solidFill>
        </p:spPr>
        <p:txBody>
          <a:bodyPr vert="horz" lIns="91440" tIns="45720" rIns="91440" bIns="45720" rtlCol="0" anchor="ctr">
            <a:normAutofit/>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09DC7FFF-0EAE-4C9A-8F08-1797FAEAB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a:extLst>
              <a:ext uri="{FF2B5EF4-FFF2-40B4-BE49-F238E27FC236}">
                <a16:creationId xmlns:a16="http://schemas.microsoft.com/office/drawing/2014/main" id="{D8342432-BCFE-4104-AE33-109CC46DA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C28A5-7743-41EF-B2C4-1C08ACC3FD0B}" type="datetimeFigureOut">
              <a:rPr lang="fa-IR" smtClean="0"/>
              <a:t>29/03/1446</a:t>
            </a:fld>
            <a:endParaRPr lang="fa-IR"/>
          </a:p>
        </p:txBody>
      </p:sp>
      <p:sp>
        <p:nvSpPr>
          <p:cNvPr id="5" name="Footer Placeholder 4">
            <a:extLst>
              <a:ext uri="{FF2B5EF4-FFF2-40B4-BE49-F238E27FC236}">
                <a16:creationId xmlns:a16="http://schemas.microsoft.com/office/drawing/2014/main" id="{0ABD3383-0C56-4FF4-9F0F-69D17AC45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E4BE582F-C289-4C9B-9355-21671DCD1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4B6C7-CE4F-4AD4-84A1-59EB998D3A78}" type="slidenum">
              <a:rPr lang="fa-IR" smtClean="0"/>
              <a:t>‹#›</a:t>
            </a:fld>
            <a:endParaRPr lang="fa-IR"/>
          </a:p>
        </p:txBody>
      </p:sp>
    </p:spTree>
    <p:extLst>
      <p:ext uri="{BB962C8B-B14F-4D97-AF65-F5344CB8AC3E}">
        <p14:creationId xmlns:p14="http://schemas.microsoft.com/office/powerpoint/2010/main" val="14044160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914400" rtl="1"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just"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accent6">
              <a:lumMod val="40000"/>
              <a:lumOff val="60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E0551-D629-47B4-9806-AAB5CB174595}" type="datetimeFigureOut">
              <a:rPr lang="en-US" smtClean="0"/>
              <a:t>10/2/2024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15BC2-08A5-4A9D-9A2C-5F5A599E480E}" type="slidenum">
              <a:rPr lang="en-US" smtClean="0"/>
              <a:t>‹#›</a:t>
            </a:fld>
            <a:endParaRPr lang="en-US" dirty="0"/>
          </a:p>
        </p:txBody>
      </p:sp>
      <p:pic>
        <p:nvPicPr>
          <p:cNvPr id="9" name="Picture 8" descr="A hand holding a hand&#10;&#10;Description automatically generated">
            <a:extLst>
              <a:ext uri="{FF2B5EF4-FFF2-40B4-BE49-F238E27FC236}">
                <a16:creationId xmlns:a16="http://schemas.microsoft.com/office/drawing/2014/main" id="{FF645E44-459C-8592-EA2B-AC190A806E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7822" y="5025249"/>
            <a:ext cx="1551079" cy="1346035"/>
          </a:xfrm>
          <a:prstGeom prst="rect">
            <a:avLst/>
          </a:prstGeom>
        </p:spPr>
      </p:pic>
    </p:spTree>
    <p:extLst>
      <p:ext uri="{BB962C8B-B14F-4D97-AF65-F5344CB8AC3E}">
        <p14:creationId xmlns:p14="http://schemas.microsoft.com/office/powerpoint/2010/main" val="315734106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1" eaLnBrk="1" latinLnBrk="0" hangingPunct="1">
        <a:spcBef>
          <a:spcPct val="0"/>
        </a:spcBef>
        <a:buNone/>
        <a:defRPr sz="3200" kern="1200">
          <a:solidFill>
            <a:srgbClr val="7030A0"/>
          </a:solidFill>
          <a:latin typeface="+mj-lt"/>
          <a:ea typeface="+mj-ea"/>
          <a:cs typeface="B Titr" pitchFamily="2" charset="-78"/>
        </a:defRPr>
      </a:lvl1pPr>
    </p:titleStyle>
    <p:bodyStyle>
      <a:lvl1pPr marL="342900" indent="-342900" algn="just"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1pPr>
      <a:lvl2pPr marL="742950" indent="-285750" algn="just"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2pPr>
      <a:lvl3pPr marL="1143000" indent="-228600" algn="just"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just"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4pPr>
      <a:lvl5pPr marL="2057400" indent="-228600" algn="just"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CD010-5EC0-C705-72DA-CF38C56659B4}"/>
              </a:ext>
            </a:extLst>
          </p:cNvPr>
          <p:cNvSpPr>
            <a:spLocks noGrp="1"/>
          </p:cNvSpPr>
          <p:nvPr>
            <p:ph type="title"/>
          </p:nvPr>
        </p:nvSpPr>
        <p:spPr>
          <a:xfrm>
            <a:off x="838200" y="365125"/>
            <a:ext cx="10515600" cy="1325563"/>
          </a:xfrm>
          <a:prstGeom prst="rect">
            <a:avLst/>
          </a:prstGeom>
          <a:solidFill>
            <a:srgbClr val="FFFFFF"/>
          </a:solidFill>
        </p:spPr>
        <p:txBody>
          <a:bodyPr vert="horz" lIns="91440" tIns="45720" rIns="91440" bIns="45720" rtlCol="0" anchor="ctr">
            <a:normAutofit/>
          </a:bodyPr>
          <a:lstStyle/>
          <a:p>
            <a:r>
              <a:rPr lang="en-US" dirty="0"/>
              <a:t>Click to edit Master title style</a:t>
            </a:r>
            <a:endParaRPr lang="fa-IR" dirty="0"/>
          </a:p>
        </p:txBody>
      </p:sp>
      <p:sp>
        <p:nvSpPr>
          <p:cNvPr id="3" name="Text Placeholder 2">
            <a:extLst>
              <a:ext uri="{FF2B5EF4-FFF2-40B4-BE49-F238E27FC236}">
                <a16:creationId xmlns:a16="http://schemas.microsoft.com/office/drawing/2014/main" id="{B28EF8A5-D198-B739-CC43-7C5A1C1C2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a:extLst>
              <a:ext uri="{FF2B5EF4-FFF2-40B4-BE49-F238E27FC236}">
                <a16:creationId xmlns:a16="http://schemas.microsoft.com/office/drawing/2014/main" id="{3091FFEF-8EF7-C42C-7A3B-6F7DDA63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9A2853-5427-4B2D-AFE9-A73633606A46}" type="datetimeFigureOut">
              <a:rPr lang="fa-IR" smtClean="0"/>
              <a:t>29/03/1446</a:t>
            </a:fld>
            <a:endParaRPr lang="fa-IR"/>
          </a:p>
        </p:txBody>
      </p:sp>
      <p:sp>
        <p:nvSpPr>
          <p:cNvPr id="5" name="Footer Placeholder 4">
            <a:extLst>
              <a:ext uri="{FF2B5EF4-FFF2-40B4-BE49-F238E27FC236}">
                <a16:creationId xmlns:a16="http://schemas.microsoft.com/office/drawing/2014/main" id="{9B61EE90-B658-ABE5-ABF6-9F15AE953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a-IR"/>
          </a:p>
        </p:txBody>
      </p:sp>
      <p:sp>
        <p:nvSpPr>
          <p:cNvPr id="6" name="Slide Number Placeholder 5">
            <a:extLst>
              <a:ext uri="{FF2B5EF4-FFF2-40B4-BE49-F238E27FC236}">
                <a16:creationId xmlns:a16="http://schemas.microsoft.com/office/drawing/2014/main" id="{15B044BB-09FF-ADA8-41FD-B65A4BC97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A43CF1-4278-48A2-A44C-DAC66D9A74E2}" type="slidenum">
              <a:rPr lang="fa-IR" smtClean="0"/>
              <a:t>‹#›</a:t>
            </a:fld>
            <a:endParaRPr lang="fa-IR"/>
          </a:p>
        </p:txBody>
      </p:sp>
    </p:spTree>
    <p:extLst>
      <p:ext uri="{BB962C8B-B14F-4D97-AF65-F5344CB8AC3E}">
        <p14:creationId xmlns:p14="http://schemas.microsoft.com/office/powerpoint/2010/main" val="21999834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1pPr>
      <a:lvl2pPr marL="685800" indent="-228600" algn="just"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2pPr>
      <a:lvl3pPr marL="1143000" indent="-228600" algn="just"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3pPr>
      <a:lvl4pPr marL="1600200" indent="-228600" algn="just"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4pPr>
      <a:lvl5pPr marL="2057400" indent="-228600" algn="just"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Nazanin" panose="00000400000000000000" pitchFamily="2"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abadis.ir/entofa/c/conscience/"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World_Medical_Association"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4CA7C-EE21-49D4-A099-4E3B85D320F2}"/>
              </a:ext>
            </a:extLst>
          </p:cNvPr>
          <p:cNvSpPr>
            <a:spLocks noGrp="1"/>
          </p:cNvSpPr>
          <p:nvPr>
            <p:ph type="title"/>
          </p:nvPr>
        </p:nvSpPr>
        <p:spPr>
          <a:xfrm>
            <a:off x="3372374" y="1166069"/>
            <a:ext cx="7981426" cy="4915753"/>
          </a:xfrm>
          <a:solidFill>
            <a:schemeClr val="bg2"/>
          </a:solidFill>
        </p:spPr>
        <p:txBody>
          <a:bodyPr/>
          <a:lstStyle/>
          <a:p>
            <a:br>
              <a:rPr lang="fa-IR" b="1" i="0" u="none" strike="noStrike" kern="1400" baseline="0" dirty="0">
                <a:solidFill>
                  <a:srgbClr val="002060"/>
                </a:solidFill>
                <a:cs typeface="B Nazanin" panose="00000400000000000000" pitchFamily="2" charset="-78"/>
              </a:rPr>
            </a:br>
            <a:r>
              <a:rPr lang="ar-SA" b="1" i="0" u="none" strike="noStrike" kern="1400" baseline="0" dirty="0">
                <a:solidFill>
                  <a:srgbClr val="FF0000"/>
                </a:solidFill>
              </a:rPr>
              <a:t>اخ</a:t>
            </a:r>
            <a:r>
              <a:rPr lang="fa-IR" b="1" i="0" u="none" strike="noStrike" kern="1400" baseline="0" dirty="0">
                <a:solidFill>
                  <a:srgbClr val="FF0000"/>
                </a:solidFill>
              </a:rPr>
              <a:t>ـ</a:t>
            </a:r>
            <a:r>
              <a:rPr lang="ar-SA" b="1" i="0" u="none" strike="noStrike" kern="1400" baseline="0" dirty="0">
                <a:solidFill>
                  <a:srgbClr val="FF0000"/>
                </a:solidFill>
              </a:rPr>
              <a:t>لاق پزش</a:t>
            </a:r>
            <a:r>
              <a:rPr lang="fa-IR" b="1" i="0" u="none" strike="noStrike" kern="1400" baseline="0" dirty="0">
                <a:solidFill>
                  <a:srgbClr val="FF0000"/>
                </a:solidFill>
              </a:rPr>
              <a:t>ــ</a:t>
            </a:r>
            <a:r>
              <a:rPr lang="ar-SA" b="1" i="0" u="none" strike="noStrike" kern="1400" baseline="0" dirty="0">
                <a:solidFill>
                  <a:srgbClr val="FF0000"/>
                </a:solidFill>
              </a:rPr>
              <a:t>کی</a:t>
            </a:r>
            <a:br>
              <a:rPr lang="fa-IR" b="1" i="0" u="none" strike="noStrike" kern="1400" baseline="0" dirty="0">
                <a:solidFill>
                  <a:srgbClr val="002060"/>
                </a:solidFill>
                <a:cs typeface="B Nazanin" panose="00000400000000000000" pitchFamily="2" charset="-78"/>
              </a:rPr>
            </a:br>
            <a:r>
              <a:rPr lang="fa-IR" b="1" i="0" u="none" strike="noStrike" kern="1400" baseline="0" dirty="0">
                <a:solidFill>
                  <a:srgbClr val="002060"/>
                </a:solidFill>
                <a:cs typeface="B Nazanin" panose="00000400000000000000" pitchFamily="2" charset="-78"/>
              </a:rPr>
              <a:t>در یک نگاه</a:t>
            </a:r>
            <a:br>
              <a:rPr lang="fa-IR" b="1" i="0" u="none" strike="noStrike" kern="1400" baseline="0" dirty="0">
                <a:solidFill>
                  <a:srgbClr val="002060"/>
                </a:solidFill>
                <a:cs typeface="B Nazanin" panose="00000400000000000000" pitchFamily="2" charset="-78"/>
              </a:rPr>
            </a:br>
            <a:br>
              <a:rPr lang="fa-IR" b="1" i="0" u="none" strike="noStrike" kern="1400" baseline="0" dirty="0">
                <a:solidFill>
                  <a:srgbClr val="002060"/>
                </a:solidFill>
                <a:cs typeface="B Nazanin" panose="00000400000000000000" pitchFamily="2" charset="-78"/>
              </a:rPr>
            </a:br>
            <a:r>
              <a:rPr lang="fa-IR" b="1" i="0" u="none" strike="noStrike" kern="1400" baseline="0" dirty="0">
                <a:solidFill>
                  <a:srgbClr val="002060"/>
                </a:solidFill>
                <a:cs typeface="B Nazanin" panose="00000400000000000000" pitchFamily="2" charset="-78"/>
              </a:rPr>
              <a:t> </a:t>
            </a:r>
            <a:r>
              <a:rPr lang="fa-IR" sz="1800" b="1" i="0" u="none" strike="noStrike" kern="1400" baseline="0" dirty="0">
                <a:solidFill>
                  <a:srgbClr val="002060"/>
                </a:solidFill>
                <a:cs typeface="B Nazanin" panose="00000400000000000000" pitchFamily="2" charset="-78"/>
              </a:rPr>
              <a:t>دکتر بهروز کارخانه ای </a:t>
            </a:r>
            <a:br>
              <a:rPr lang="fa-IR" sz="1800" b="1" i="0" u="none" strike="noStrike" kern="1400" baseline="0" dirty="0">
                <a:solidFill>
                  <a:srgbClr val="002060"/>
                </a:solidFill>
                <a:cs typeface="B Nazanin" panose="00000400000000000000" pitchFamily="2" charset="-78"/>
              </a:rPr>
            </a:br>
            <a:r>
              <a:rPr lang="fa-IR" sz="1800" b="1" i="0" u="none" strike="noStrike" kern="1400" baseline="0" dirty="0">
                <a:solidFill>
                  <a:srgbClr val="002060"/>
                </a:solidFill>
                <a:cs typeface="B Nazanin" panose="00000400000000000000" pitchFamily="2" charset="-78"/>
              </a:rPr>
              <a:t>دانشگاه علوم پزشکی همدان</a:t>
            </a:r>
            <a:br>
              <a:rPr lang="fa-IR" sz="1800" b="1" i="0" u="none" strike="noStrike" kern="1400" baseline="0" dirty="0">
                <a:solidFill>
                  <a:srgbClr val="002060"/>
                </a:solidFill>
                <a:cs typeface="B Nazanin" panose="00000400000000000000" pitchFamily="2" charset="-78"/>
              </a:rPr>
            </a:br>
            <a:r>
              <a:rPr lang="fa-IR" sz="1800" b="1" i="0" u="none" strike="noStrike" kern="1400" baseline="0" dirty="0">
                <a:solidFill>
                  <a:srgbClr val="002060"/>
                </a:solidFill>
                <a:cs typeface="B Nazanin" panose="00000400000000000000" pitchFamily="2" charset="-78"/>
              </a:rPr>
              <a:t>مهر 1403</a:t>
            </a:r>
            <a:br>
              <a:rPr lang="fa-IR" b="1" i="0" u="none" strike="noStrike" kern="1400" baseline="0" dirty="0">
                <a:solidFill>
                  <a:srgbClr val="002060"/>
                </a:solidFill>
                <a:cs typeface="B Nazanin" panose="00000400000000000000" pitchFamily="2" charset="-78"/>
              </a:rPr>
            </a:br>
            <a:endParaRPr lang="en-US" dirty="0"/>
          </a:p>
        </p:txBody>
      </p:sp>
      <p:pic>
        <p:nvPicPr>
          <p:cNvPr id="2" name="Picture 1">
            <a:extLst>
              <a:ext uri="{FF2B5EF4-FFF2-40B4-BE49-F238E27FC236}">
                <a16:creationId xmlns:a16="http://schemas.microsoft.com/office/drawing/2014/main" id="{84526A1D-D811-4A4C-B477-777B4E587EF2}"/>
              </a:ext>
            </a:extLst>
          </p:cNvPr>
          <p:cNvPicPr>
            <a:picLocks noChangeAspect="1"/>
          </p:cNvPicPr>
          <p:nvPr/>
        </p:nvPicPr>
        <p:blipFill>
          <a:blip r:embed="rId2"/>
          <a:stretch>
            <a:fillRect/>
          </a:stretch>
        </p:blipFill>
        <p:spPr>
          <a:xfrm>
            <a:off x="1282402" y="694616"/>
            <a:ext cx="847417" cy="1140051"/>
          </a:xfrm>
          <a:prstGeom prst="rect">
            <a:avLst/>
          </a:prstGeom>
        </p:spPr>
      </p:pic>
      <p:sp>
        <p:nvSpPr>
          <p:cNvPr id="5" name="TextBox 4">
            <a:extLst>
              <a:ext uri="{FF2B5EF4-FFF2-40B4-BE49-F238E27FC236}">
                <a16:creationId xmlns:a16="http://schemas.microsoft.com/office/drawing/2014/main" id="{13CEED0F-8FC6-45EB-84F9-F617B5534C70}"/>
              </a:ext>
            </a:extLst>
          </p:cNvPr>
          <p:cNvSpPr txBox="1"/>
          <p:nvPr/>
        </p:nvSpPr>
        <p:spPr>
          <a:xfrm>
            <a:off x="325073" y="1977279"/>
            <a:ext cx="276207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rPr>
              <a:t>گروه اخلاق در آموزش پزشکی</a:t>
            </a:r>
          </a:p>
        </p:txBody>
      </p:sp>
    </p:spTree>
    <p:extLst>
      <p:ext uri="{BB962C8B-B14F-4D97-AF65-F5344CB8AC3E}">
        <p14:creationId xmlns:p14="http://schemas.microsoft.com/office/powerpoint/2010/main" val="418660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EE1E-326C-9E36-0E46-79FE7E442569}"/>
              </a:ext>
            </a:extLst>
          </p:cNvPr>
          <p:cNvSpPr>
            <a:spLocks noGrp="1"/>
          </p:cNvSpPr>
          <p:nvPr>
            <p:ph type="title"/>
          </p:nvPr>
        </p:nvSpPr>
        <p:spPr/>
        <p:txBody>
          <a:bodyPr/>
          <a:lstStyle/>
          <a:p>
            <a:pPr marR="0" rtl="1"/>
            <a:r>
              <a:rPr lang="fa-IR" b="0" i="0" u="none" strike="noStrike" kern="100" baseline="0">
                <a:solidFill>
                  <a:srgbClr val="501549"/>
                </a:solidFill>
                <a:cs typeface="B Titr" panose="00000700000000000000" pitchFamily="2" charset="-78"/>
              </a:rPr>
              <a:t>۱. رفتار ایده آل </a:t>
            </a:r>
          </a:p>
        </p:txBody>
      </p:sp>
      <p:sp>
        <p:nvSpPr>
          <p:cNvPr id="3" name="Text Placeholder 2">
            <a:extLst>
              <a:ext uri="{FF2B5EF4-FFF2-40B4-BE49-F238E27FC236}">
                <a16:creationId xmlns:a16="http://schemas.microsoft.com/office/drawing/2014/main" id="{A590A0C8-8989-3ECA-7F56-1D7542A28496}"/>
              </a:ext>
            </a:extLst>
          </p:cNvPr>
          <p:cNvSpPr>
            <a:spLocks noGrp="1"/>
          </p:cNvSpPr>
          <p:nvPr>
            <p:ph type="body" idx="1"/>
          </p:nvPr>
        </p:nvSpPr>
        <p:spPr/>
        <p:txBody>
          <a:bodyPr>
            <a:normAutofit lnSpcReduction="10000"/>
          </a:bodyPr>
          <a:lstStyle/>
          <a:p>
            <a:pPr marR="7200" lvl="0" rtl="1"/>
            <a:r>
              <a:rPr lang="fa-IR" b="0" i="0" u="none" strike="noStrike" kern="100" baseline="0">
                <a:cs typeface="B Nazanin" panose="00000400000000000000" pitchFamily="2" charset="-78"/>
              </a:rPr>
              <a:t>بخشندگی و گذشت در برابر همکاران، بیماران و خانواده ی بیماران؛</a:t>
            </a:r>
          </a:p>
          <a:p>
            <a:pPr marR="0" lvl="0" rtl="1"/>
            <a:r>
              <a:rPr lang="fa-IR" b="0" i="0" u="none" strike="noStrike" kern="100" baseline="0">
                <a:cs typeface="B Nazanin" panose="00000400000000000000" pitchFamily="2" charset="-78"/>
              </a:rPr>
              <a:t>نوع دوستی نسبت به دیگران؛</a:t>
            </a:r>
          </a:p>
          <a:p>
            <a:pPr marR="0" lvl="0" rtl="1"/>
            <a:r>
              <a:rPr lang="fa-IR" b="0" i="0" u="none" strike="noStrike" kern="100" baseline="0">
                <a:cs typeface="B Nazanin" panose="00000400000000000000" pitchFamily="2" charset="-78"/>
              </a:rPr>
              <a:t>خوش خلقی و انعطاف پذیری؛</a:t>
            </a:r>
          </a:p>
          <a:p>
            <a:pPr marR="0" lvl="0" rtl="1"/>
            <a:r>
              <a:rPr lang="fa-IR" b="0" i="0" u="none" strike="noStrike" kern="100" baseline="0">
                <a:cs typeface="B Nazanin" panose="00000400000000000000" pitchFamily="2" charset="-78"/>
              </a:rPr>
              <a:t>فروتنی نسبت به موفقیت های خود؛</a:t>
            </a:r>
          </a:p>
          <a:p>
            <a:pPr marR="0" lvl="0" rtl="1"/>
            <a:r>
              <a:rPr lang="fa-IR" b="0" i="0" u="none" strike="noStrike" kern="100" baseline="0">
                <a:cs typeface="B Nazanin" panose="00000400000000000000" pitchFamily="2" charset="-78"/>
              </a:rPr>
              <a:t>داشتن اشتیاق به آموزش یادگیرندگان و پرسش های ایشان؛</a:t>
            </a:r>
          </a:p>
          <a:p>
            <a:pPr marR="0" lvl="0" rtl="1"/>
            <a:r>
              <a:rPr lang="fa-IR" b="0" i="0" u="none" strike="noStrike" kern="100" baseline="0">
                <a:cs typeface="B Nazanin" panose="00000400000000000000" pitchFamily="2" charset="-78"/>
              </a:rPr>
              <a:t>دستگیری از بیماران ،کارکنان و مشاوران؛</a:t>
            </a:r>
          </a:p>
          <a:p>
            <a:pPr marR="0" lvl="0" rtl="1"/>
            <a:r>
              <a:rPr lang="fa-IR" b="0" i="0" u="none" strike="noStrike" kern="100" baseline="0">
                <a:cs typeface="B Nazanin" panose="00000400000000000000" pitchFamily="2" charset="-78"/>
              </a:rPr>
              <a:t>خدمت بیشتر از میزان وظایف تعیین شده؛</a:t>
            </a:r>
          </a:p>
          <a:p>
            <a:pPr marR="0" lvl="0" rtl="1"/>
            <a:r>
              <a:rPr lang="fa-IR" b="0" i="0" u="none" strike="noStrike" kern="100" baseline="0">
                <a:cs typeface="B Nazanin" panose="00000400000000000000" pitchFamily="2" charset="-78"/>
              </a:rPr>
              <a:t>فرونشاندن عصبانیت و اضطراب بیماران و کارکنان؛</a:t>
            </a:r>
          </a:p>
          <a:p>
            <a:pPr marR="0" lvl="0" rtl="1"/>
            <a:r>
              <a:rPr lang="fa-IR" b="0" i="0" u="none" strike="noStrike" kern="100" baseline="0">
                <a:cs typeface="B Nazanin" panose="00000400000000000000" pitchFamily="2" charset="-78"/>
              </a:rPr>
              <a:t>الگو بودن در داخل و خارج از محیط کار؛</a:t>
            </a:r>
          </a:p>
          <a:p>
            <a:pPr marR="0" lvl="0" rtl="1"/>
            <a:r>
              <a:rPr lang="fa-IR" b="0" i="0" u="none" strike="noStrike" kern="100" baseline="0">
                <a:cs typeface="B Nazanin" panose="00000400000000000000" pitchFamily="2" charset="-78"/>
              </a:rPr>
              <a:t>انجام دادن کارِ درست فقط به دلایل اخلاقی.</a:t>
            </a:r>
          </a:p>
        </p:txBody>
      </p:sp>
    </p:spTree>
    <p:extLst>
      <p:ext uri="{BB962C8B-B14F-4D97-AF65-F5344CB8AC3E}">
        <p14:creationId xmlns:p14="http://schemas.microsoft.com/office/powerpoint/2010/main" val="39513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A099-C03B-52FA-DB57-2E31DE780A48}"/>
              </a:ext>
            </a:extLst>
          </p:cNvPr>
          <p:cNvSpPr>
            <a:spLocks noGrp="1"/>
          </p:cNvSpPr>
          <p:nvPr>
            <p:ph type="title"/>
          </p:nvPr>
        </p:nvSpPr>
        <p:spPr/>
        <p:txBody>
          <a:bodyPr/>
          <a:lstStyle/>
          <a:p>
            <a:pPr marR="0" rtl="1"/>
            <a:r>
              <a:rPr lang="fa-IR" b="0" i="0" u="none" strike="noStrike" kern="100" baseline="0">
                <a:solidFill>
                  <a:srgbClr val="501549"/>
                </a:solidFill>
                <a:cs typeface="B Titr" panose="00000700000000000000" pitchFamily="2" charset="-78"/>
              </a:rPr>
              <a:t>۲. رفتار مطلوب</a:t>
            </a:r>
          </a:p>
        </p:txBody>
      </p:sp>
      <p:sp>
        <p:nvSpPr>
          <p:cNvPr id="3" name="Text Placeholder 2">
            <a:extLst>
              <a:ext uri="{FF2B5EF4-FFF2-40B4-BE49-F238E27FC236}">
                <a16:creationId xmlns:a16="http://schemas.microsoft.com/office/drawing/2014/main" id="{A4091981-95E1-3528-9402-26BE154ECD57}"/>
              </a:ext>
            </a:extLst>
          </p:cNvPr>
          <p:cNvSpPr>
            <a:spLocks noGrp="1"/>
          </p:cNvSpPr>
          <p:nvPr>
            <p:ph type="body" idx="1"/>
          </p:nvPr>
        </p:nvSpPr>
        <p:spPr/>
        <p:txBody>
          <a:bodyPr>
            <a:normAutofit/>
          </a:bodyPr>
          <a:lstStyle/>
          <a:p>
            <a:pPr marR="7200" lvl="0" rtl="1"/>
            <a:r>
              <a:rPr lang="fa-IR" b="0" i="0" u="none" strike="noStrike" kern="100" baseline="0">
                <a:cs typeface="B Nazanin" panose="00000400000000000000" pitchFamily="2" charset="-78"/>
              </a:rPr>
              <a:t>به موقع رسیدن و  آماده شدن برای کار؛</a:t>
            </a:r>
          </a:p>
          <a:p>
            <a:pPr marR="0" lvl="0" rtl="1"/>
            <a:r>
              <a:rPr lang="fa-IR" b="0" i="0" u="none" strike="noStrike" kern="100" baseline="0">
                <a:cs typeface="B Nazanin" panose="00000400000000000000" pitchFamily="2" charset="-78"/>
              </a:rPr>
              <a:t>اولویت دادن به منافع بیمار؛</a:t>
            </a:r>
          </a:p>
          <a:p>
            <a:pPr marR="0" lvl="0" rtl="1"/>
            <a:r>
              <a:rPr lang="fa-IR" b="0" i="0" u="none" strike="noStrike" kern="100" baseline="0">
                <a:cs typeface="B Nazanin" panose="00000400000000000000" pitchFamily="2" charset="-78"/>
              </a:rPr>
              <a:t>تکمیل مراقبت بیمار قبل از مرخص کردن آن ها؛</a:t>
            </a:r>
          </a:p>
          <a:p>
            <a:pPr marR="0" lvl="0" rtl="1"/>
            <a:r>
              <a:rPr lang="fa-IR" b="0" i="0" u="none" strike="noStrike" kern="100" baseline="0">
                <a:cs typeface="B Nazanin" panose="00000400000000000000" pitchFamily="2" charset="-78"/>
              </a:rPr>
              <a:t>حفاظت از منافع و رازداری بیمار؛</a:t>
            </a:r>
          </a:p>
          <a:p>
            <a:pPr marR="0" lvl="0" rtl="1"/>
            <a:r>
              <a:rPr lang="fa-IR" b="0" i="0" u="none" strike="noStrike" kern="100" baseline="0">
                <a:cs typeface="B Nazanin" panose="00000400000000000000" pitchFamily="2" charset="-78"/>
              </a:rPr>
              <a:t>برخورد محترمانه با بیماران و خانواده ی  آنها ،کارکنان، همکاران؛</a:t>
            </a:r>
          </a:p>
          <a:p>
            <a:pPr marR="0" lvl="0" rtl="1"/>
            <a:r>
              <a:rPr lang="fa-IR" b="0" i="0" u="none" strike="noStrike" kern="100" baseline="0">
                <a:cs typeface="B Nazanin" panose="00000400000000000000" pitchFamily="2" charset="-78"/>
              </a:rPr>
              <a:t>آموزش سایر اعضای تیم (دانشجویان ،کارکنان ،دستیاران)</a:t>
            </a:r>
          </a:p>
          <a:p>
            <a:pPr marR="0" lvl="0" rtl="1"/>
            <a:r>
              <a:rPr lang="fa-IR" b="0" i="0" u="none" strike="noStrike" kern="100" baseline="0">
                <a:cs typeface="B Nazanin" panose="00000400000000000000" pitchFamily="2" charset="-78"/>
              </a:rPr>
              <a:t>بحث درباره ی مسائل مشکل(انتخابهای درمانی،  تصمیم گیری،  خاتمه ی حیات ،حقیقت گویی) به شکل مهربانانه با بیمار، خانواده و سایر کارکنان؛</a:t>
            </a:r>
          </a:p>
          <a:p>
            <a:pPr marR="0" lvl="0" rtl="1"/>
            <a:r>
              <a:rPr lang="fa-IR" b="0" i="0" u="none" strike="noStrike" kern="100" baseline="0">
                <a:cs typeface="B Nazanin" panose="00000400000000000000" pitchFamily="2" charset="-78"/>
              </a:rPr>
              <a:t>پذیرش انتقادهای استادان و کارکنان با گشاده رویی.</a:t>
            </a:r>
          </a:p>
        </p:txBody>
      </p:sp>
    </p:spTree>
    <p:extLst>
      <p:ext uri="{BB962C8B-B14F-4D97-AF65-F5344CB8AC3E}">
        <p14:creationId xmlns:p14="http://schemas.microsoft.com/office/powerpoint/2010/main" val="67857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5E7B-5831-F9ED-C528-F0BBD979688C}"/>
              </a:ext>
            </a:extLst>
          </p:cNvPr>
          <p:cNvSpPr>
            <a:spLocks noGrp="1"/>
          </p:cNvSpPr>
          <p:nvPr>
            <p:ph type="title"/>
          </p:nvPr>
        </p:nvSpPr>
        <p:spPr/>
        <p:txBody>
          <a:bodyPr/>
          <a:lstStyle/>
          <a:p>
            <a:pPr marR="0" rtl="1"/>
            <a:r>
              <a:rPr lang="fa-IR" b="0" i="0" u="none" strike="noStrike" kern="100" baseline="0">
                <a:solidFill>
                  <a:srgbClr val="501549"/>
                </a:solidFill>
                <a:cs typeface="B Titr" panose="00000700000000000000" pitchFamily="2" charset="-78"/>
              </a:rPr>
              <a:t>۳. رفتار نامطلوب</a:t>
            </a:r>
          </a:p>
        </p:txBody>
      </p:sp>
      <p:sp>
        <p:nvSpPr>
          <p:cNvPr id="3" name="Text Placeholder 2">
            <a:extLst>
              <a:ext uri="{FF2B5EF4-FFF2-40B4-BE49-F238E27FC236}">
                <a16:creationId xmlns:a16="http://schemas.microsoft.com/office/drawing/2014/main" id="{5574D4F3-F08B-91D9-FA4B-DB0E2F305C9C}"/>
              </a:ext>
            </a:extLst>
          </p:cNvPr>
          <p:cNvSpPr>
            <a:spLocks noGrp="1"/>
          </p:cNvSpPr>
          <p:nvPr>
            <p:ph type="body" idx="1"/>
          </p:nvPr>
        </p:nvSpPr>
        <p:spPr/>
        <p:txBody>
          <a:bodyPr>
            <a:normAutofit fontScale="77500" lnSpcReduction="20000"/>
          </a:bodyPr>
          <a:lstStyle/>
          <a:p>
            <a:pPr marR="7200" lvl="0" rtl="1"/>
            <a:r>
              <a:rPr lang="fa-IR" b="0" i="0" u="none" strike="noStrike" kern="100" baseline="0">
                <a:cs typeface="B Nazanin" panose="00000400000000000000" pitchFamily="2" charset="-78"/>
              </a:rPr>
              <a:t>دیر رسیدن یا دیر آماده ی کار شدن؛</a:t>
            </a:r>
          </a:p>
          <a:p>
            <a:pPr marR="0" lvl="0" rtl="1"/>
            <a:r>
              <a:rPr lang="fa-IR" b="0" i="0" u="none" strike="noStrike" kern="100" baseline="0">
                <a:cs typeface="B Nazanin" panose="00000400000000000000" pitchFamily="2" charset="-78"/>
              </a:rPr>
              <a:t>افشای اطلاعات بیماران؛</a:t>
            </a:r>
          </a:p>
          <a:p>
            <a:pPr marR="0" lvl="0" rtl="1"/>
            <a:r>
              <a:rPr lang="fa-IR" b="0" i="0" u="none" strike="noStrike" kern="100" baseline="0">
                <a:cs typeface="B Nazanin" panose="00000400000000000000" pitchFamily="2" charset="-78"/>
              </a:rPr>
              <a:t>عدم مسئولیت پذیری در مراقبت از بیمار؛</a:t>
            </a:r>
          </a:p>
          <a:p>
            <a:pPr marR="0" lvl="0" rtl="1"/>
            <a:r>
              <a:rPr lang="fa-IR" b="0" i="0" u="none" strike="noStrike" kern="100" baseline="0">
                <a:cs typeface="B Nazanin" panose="00000400000000000000" pitchFamily="2" charset="-78"/>
              </a:rPr>
              <a:t>بیان کلمات یا اطلاعات اهانت آمیز و آزاردهنده؛</a:t>
            </a:r>
          </a:p>
          <a:p>
            <a:pPr marR="0" lvl="0" rtl="1"/>
            <a:r>
              <a:rPr lang="fa-IR" b="0" i="0" u="none" strike="noStrike" kern="100" baseline="0">
                <a:cs typeface="B Nazanin" panose="00000400000000000000" pitchFamily="2" charset="-78"/>
              </a:rPr>
              <a:t>پذیرش هدایای در خور توجه از شرکتهای دارویی؛</a:t>
            </a:r>
          </a:p>
          <a:p>
            <a:pPr marR="0" lvl="0" rtl="1"/>
            <a:r>
              <a:rPr lang="fa-IR" b="0" i="0" u="none" strike="noStrike" kern="100" baseline="0">
                <a:cs typeface="B Nazanin" panose="00000400000000000000" pitchFamily="2" charset="-78"/>
              </a:rPr>
              <a:t>انجام دادن اقدامات پزشکی غیرجراحی بدون اخذ رضایت معتبر از بیمار؛</a:t>
            </a:r>
          </a:p>
          <a:p>
            <a:pPr marR="0" lvl="0" rtl="1"/>
            <a:r>
              <a:rPr lang="fa-IR" b="0" i="0" u="none" strike="noStrike" kern="100" baseline="0">
                <a:cs typeface="B Nazanin" panose="00000400000000000000" pitchFamily="2" charset="-78"/>
              </a:rPr>
              <a:t>ارجاع به خود؛</a:t>
            </a:r>
          </a:p>
          <a:p>
            <a:pPr marR="0" lvl="0" rtl="1"/>
            <a:r>
              <a:rPr lang="fa-IR" b="0" i="0" u="none" strike="noStrike" kern="100" baseline="0">
                <a:cs typeface="B Nazanin" panose="00000400000000000000" pitchFamily="2" charset="-78"/>
              </a:rPr>
              <a:t>تبعیض میان دانشجویان یا بیماران براساس نژاد ،جنس، مذهب یا سایر خصوصیات عینی؛</a:t>
            </a:r>
          </a:p>
          <a:p>
            <a:pPr marR="0" lvl="0" rtl="1"/>
            <a:r>
              <a:rPr lang="fa-IR" b="0" i="0" u="none" strike="noStrike" kern="100" baseline="0">
                <a:cs typeface="B Nazanin" panose="00000400000000000000" pitchFamily="2" charset="-78"/>
              </a:rPr>
              <a:t>تعامل غیرمحترمانه با بیماران، خانواده ی آن ها یا کارکنان؛</a:t>
            </a:r>
          </a:p>
          <a:p>
            <a:pPr marR="0" lvl="0" rtl="1"/>
            <a:r>
              <a:rPr lang="fa-IR" b="0" i="0" u="none" strike="noStrike" kern="100" baseline="0">
                <a:cs typeface="B Nazanin" panose="00000400000000000000" pitchFamily="2" charset="-78"/>
              </a:rPr>
              <a:t>ذکر نامناسب نام یا نادیده گرفتن زحمات دیگران در آموزش یا تحقیق؛</a:t>
            </a:r>
          </a:p>
          <a:p>
            <a:pPr marR="0" lvl="0" rtl="1"/>
            <a:r>
              <a:rPr lang="fa-IR" b="0" i="0" u="none" strike="noStrike" kern="100" baseline="0">
                <a:cs typeface="B Nazanin" panose="00000400000000000000" pitchFamily="2" charset="-78"/>
              </a:rPr>
              <a:t>اجرا نکردن توصیه ها یا تعالیم استاد؛</a:t>
            </a:r>
          </a:p>
          <a:p>
            <a:pPr marR="0" lvl="0" rtl="1"/>
            <a:r>
              <a:rPr lang="fa-IR" b="0" i="0" u="none" strike="noStrike" kern="100" baseline="0">
                <a:cs typeface="B Nazanin" panose="00000400000000000000" pitchFamily="2" charset="-78"/>
              </a:rPr>
              <a:t>تغییر برنامه ها به نفع خود؛</a:t>
            </a:r>
          </a:p>
          <a:p>
            <a:pPr marR="0" lvl="0" rtl="1"/>
            <a:r>
              <a:rPr lang="fa-IR" b="0" i="0" u="none" strike="noStrike" kern="100" baseline="0">
                <a:cs typeface="B Nazanin" panose="00000400000000000000" pitchFamily="2" charset="-78"/>
              </a:rPr>
              <a:t>استفاده از نوعدوستی  به عنوان بهانه در سرباز زدن از سایر وظایف.</a:t>
            </a:r>
          </a:p>
        </p:txBody>
      </p:sp>
    </p:spTree>
    <p:extLst>
      <p:ext uri="{BB962C8B-B14F-4D97-AF65-F5344CB8AC3E}">
        <p14:creationId xmlns:p14="http://schemas.microsoft.com/office/powerpoint/2010/main" val="288010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A2CE-AE73-AD8D-94F1-C8F16610735D}"/>
              </a:ext>
            </a:extLst>
          </p:cNvPr>
          <p:cNvSpPr>
            <a:spLocks noGrp="1"/>
          </p:cNvSpPr>
          <p:nvPr>
            <p:ph type="title"/>
          </p:nvPr>
        </p:nvSpPr>
        <p:spPr/>
        <p:txBody>
          <a:bodyPr/>
          <a:lstStyle/>
          <a:p>
            <a:pPr marR="0" rtl="1"/>
            <a:r>
              <a:rPr lang="fa-IR" b="0" i="0" u="none" strike="noStrike" kern="100" baseline="0">
                <a:solidFill>
                  <a:srgbClr val="501549"/>
                </a:solidFill>
                <a:cs typeface="B Titr" panose="00000700000000000000" pitchFamily="2" charset="-78"/>
              </a:rPr>
              <a:t>۴. رفتار قبیح</a:t>
            </a:r>
          </a:p>
        </p:txBody>
      </p:sp>
      <p:sp>
        <p:nvSpPr>
          <p:cNvPr id="3" name="Text Placeholder 2">
            <a:extLst>
              <a:ext uri="{FF2B5EF4-FFF2-40B4-BE49-F238E27FC236}">
                <a16:creationId xmlns:a16="http://schemas.microsoft.com/office/drawing/2014/main" id="{2A3685CF-4178-6C37-A405-28714A511EF3}"/>
              </a:ext>
            </a:extLst>
          </p:cNvPr>
          <p:cNvSpPr>
            <a:spLocks noGrp="1"/>
          </p:cNvSpPr>
          <p:nvPr>
            <p:ph type="body" idx="1"/>
          </p:nvPr>
        </p:nvSpPr>
        <p:spPr/>
        <p:txBody>
          <a:bodyPr>
            <a:normAutofit lnSpcReduction="10000"/>
          </a:bodyPr>
          <a:lstStyle/>
          <a:p>
            <a:pPr marR="0" lvl="0" rtl="1"/>
            <a:r>
              <a:rPr lang="fa-IR" b="0" i="0" u="none" strike="noStrike" kern="100" baseline="0">
                <a:cs typeface="B Nazanin" panose="00000400000000000000" pitchFamily="2" charset="-78"/>
              </a:rPr>
              <a:t>رهاکردن بیمار؛</a:t>
            </a:r>
          </a:p>
          <a:p>
            <a:pPr marR="0" lvl="0" rtl="1"/>
            <a:r>
              <a:rPr lang="fa-IR" b="0" i="0" u="none" strike="noStrike" kern="100" baseline="0">
                <a:cs typeface="B Nazanin" panose="00000400000000000000" pitchFamily="2" charset="-78"/>
              </a:rPr>
              <a:t>دردسترس نبودن در زمان تماس؛</a:t>
            </a:r>
          </a:p>
          <a:p>
            <a:pPr marR="0" lvl="0" rtl="1"/>
            <a:r>
              <a:rPr lang="fa-IR" b="0" i="0" u="none" strike="noStrike" kern="100" baseline="0">
                <a:cs typeface="B Nazanin" panose="00000400000000000000" pitchFamily="2" charset="-78"/>
              </a:rPr>
              <a:t>دروغ گویی مکرر، تقلب یا دزدی؛</a:t>
            </a:r>
          </a:p>
          <a:p>
            <a:pPr marR="0" lvl="0" rtl="1"/>
            <a:r>
              <a:rPr lang="fa-IR" b="0" i="0" u="none" strike="noStrike" kern="100" baseline="0">
                <a:cs typeface="B Nazanin" panose="00000400000000000000" pitchFamily="2" charset="-78"/>
              </a:rPr>
              <a:t>سوء مصرف مواد یا اعتیاد؛</a:t>
            </a:r>
          </a:p>
          <a:p>
            <a:pPr marR="0" lvl="0" rtl="1"/>
            <a:r>
              <a:rPr lang="fa-IR" b="0" i="0" u="none" strike="noStrike" kern="100" baseline="0">
                <a:cs typeface="B Nazanin" panose="00000400000000000000" pitchFamily="2" charset="-78"/>
              </a:rPr>
              <a:t>درس نگرفتن از خطای گذشته؛</a:t>
            </a:r>
          </a:p>
          <a:p>
            <a:pPr marR="0" lvl="0" rtl="1"/>
            <a:r>
              <a:rPr lang="fa-IR" b="0" i="0" u="none" strike="noStrike" kern="100" baseline="0">
                <a:cs typeface="B Nazanin" panose="00000400000000000000" pitchFamily="2" charset="-78"/>
              </a:rPr>
              <a:t>ایجاد خطر تهدیدکننده برای سلامت بیمار یا کارکنان؛</a:t>
            </a:r>
          </a:p>
          <a:p>
            <a:pPr marR="0" lvl="0" rtl="1"/>
            <a:r>
              <a:rPr lang="fa-IR" b="0" i="0" u="none" strike="noStrike" kern="100" baseline="0">
                <a:cs typeface="B Nazanin" panose="00000400000000000000" pitchFamily="2" charset="-78"/>
              </a:rPr>
              <a:t>توهین زبانی یا جسمی به بیماران، خانواده ی آن ها یا کارکنان؛</a:t>
            </a:r>
          </a:p>
          <a:p>
            <a:pPr marR="0" lvl="0" rtl="1"/>
            <a:r>
              <a:rPr lang="fa-IR" b="0" i="0" u="none" strike="noStrike" kern="100" baseline="0">
                <a:cs typeface="B Nazanin" panose="00000400000000000000" pitchFamily="2" charset="-78"/>
              </a:rPr>
              <a:t>تحریف در گزارشهای پزشکی یا دادههای پژوهش؛</a:t>
            </a:r>
          </a:p>
          <a:p>
            <a:pPr marR="0" lvl="0" rtl="1"/>
            <a:r>
              <a:rPr lang="fa-IR" b="0" i="0" u="none" strike="noStrike" kern="100" baseline="0">
                <a:cs typeface="B Nazanin" panose="00000400000000000000" pitchFamily="2" charset="-78"/>
              </a:rPr>
              <a:t>دزدی دارو یا وسائل پزشکی؛</a:t>
            </a:r>
          </a:p>
          <a:p>
            <a:pPr marR="0" lvl="0" rtl="1"/>
            <a:r>
              <a:rPr lang="fa-IR" b="0" i="0" u="none" strike="noStrike" kern="100" baseline="0">
                <a:cs typeface="B Nazanin" panose="00000400000000000000" pitchFamily="2" charset="-78"/>
              </a:rPr>
              <a:t>تعرض جنسی به بیمار یا همکاران</a:t>
            </a:r>
          </a:p>
        </p:txBody>
      </p:sp>
    </p:spTree>
    <p:extLst>
      <p:ext uri="{BB962C8B-B14F-4D97-AF65-F5344CB8AC3E}">
        <p14:creationId xmlns:p14="http://schemas.microsoft.com/office/powerpoint/2010/main" val="2916730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D8E3-230B-4391-BE7D-3069684AA67D}"/>
              </a:ext>
            </a:extLst>
          </p:cNvPr>
          <p:cNvSpPr>
            <a:spLocks noGrp="1"/>
          </p:cNvSpPr>
          <p:nvPr>
            <p:ph type="title"/>
          </p:nvPr>
        </p:nvSpPr>
        <p:spPr>
          <a:xfrm>
            <a:off x="838200" y="365125"/>
            <a:ext cx="10515600" cy="836353"/>
          </a:xfrm>
        </p:spPr>
        <p:txBody>
          <a:bodyPr>
            <a:normAutofit/>
          </a:bodyPr>
          <a:lstStyle/>
          <a:p>
            <a:r>
              <a:rPr lang="fa-IR" sz="3600" b="1" dirty="0">
                <a:solidFill>
                  <a:srgbClr val="7030A0"/>
                </a:solidFill>
                <a:cs typeface="B Nazanin" panose="00000400000000000000" pitchFamily="2" charset="-78"/>
              </a:rPr>
              <a:t>آخرین متن بیانیه ژنو (2017)</a:t>
            </a:r>
            <a:endParaRPr lang="en-US" sz="3600" b="1" dirty="0">
              <a:solidFill>
                <a:srgbClr val="7030A0"/>
              </a:solidFill>
              <a:cs typeface="B Nazanin" panose="00000400000000000000" pitchFamily="2" charset="-78"/>
            </a:endParaRPr>
          </a:p>
        </p:txBody>
      </p:sp>
      <p:sp>
        <p:nvSpPr>
          <p:cNvPr id="3" name="Text Placeholder 2">
            <a:extLst>
              <a:ext uri="{FF2B5EF4-FFF2-40B4-BE49-F238E27FC236}">
                <a16:creationId xmlns:a16="http://schemas.microsoft.com/office/drawing/2014/main" id="{5AF4BC4E-7B42-4B84-A9E8-C62D50A2555B}"/>
              </a:ext>
            </a:extLst>
          </p:cNvPr>
          <p:cNvSpPr>
            <a:spLocks noGrp="1"/>
          </p:cNvSpPr>
          <p:nvPr>
            <p:ph type="body" idx="1"/>
          </p:nvPr>
        </p:nvSpPr>
        <p:spPr>
          <a:xfrm>
            <a:off x="838200" y="1275907"/>
            <a:ext cx="10515600" cy="5092995"/>
          </a:xfrm>
        </p:spPr>
        <p:txBody>
          <a:bodyPr>
            <a:normAutofit fontScale="92500" lnSpcReduction="10000"/>
          </a:bodyPr>
          <a:lstStyle/>
          <a:p>
            <a:pPr marL="0" indent="0">
              <a:buNone/>
            </a:pPr>
            <a:r>
              <a:rPr lang="fa-IR" sz="1400" b="1" dirty="0"/>
              <a:t>بعنوان عضوی از حرفه پزشکی:</a:t>
            </a:r>
            <a:endParaRPr lang="en-US" sz="1400" b="1" dirty="0"/>
          </a:p>
          <a:p>
            <a:pPr marL="514350" indent="-514350">
              <a:lnSpc>
                <a:spcPct val="120000"/>
              </a:lnSpc>
              <a:buFont typeface="+mj-lt"/>
              <a:buAutoNum type="arabicPeriod"/>
            </a:pPr>
            <a:r>
              <a:rPr lang="fa-IR" sz="1400" b="1" dirty="0"/>
              <a:t>من متعهد هستم که زندگی خود را وقف خدمت به بشریت کنم.</a:t>
            </a:r>
            <a:endParaRPr lang="en-US" sz="1400" b="1" dirty="0"/>
          </a:p>
          <a:p>
            <a:pPr marL="514350" indent="-514350">
              <a:lnSpc>
                <a:spcPct val="120000"/>
              </a:lnSpc>
              <a:buFont typeface="+mj-lt"/>
              <a:buAutoNum type="arabicPeriod"/>
            </a:pPr>
            <a:r>
              <a:rPr lang="fa-IR" sz="1400" b="1" dirty="0"/>
              <a:t>سلامتی و رفاه بیمار من اولین توجه من خواهد بود.</a:t>
            </a:r>
            <a:endParaRPr lang="en-US" sz="1400" b="1" dirty="0"/>
          </a:p>
          <a:p>
            <a:pPr marL="514350" indent="-514350">
              <a:lnSpc>
                <a:spcPct val="120000"/>
              </a:lnSpc>
              <a:buFont typeface="+mj-lt"/>
              <a:buAutoNum type="arabicPeriod"/>
            </a:pPr>
            <a:r>
              <a:rPr lang="fa-IR" sz="1400" b="1" dirty="0"/>
              <a:t>من خودمختاری و عزت بیمار خود را احترام خواهم گذاشت.</a:t>
            </a:r>
            <a:endParaRPr lang="en-US" sz="1400" b="1" dirty="0"/>
          </a:p>
          <a:p>
            <a:pPr marL="514350" indent="-514350">
              <a:lnSpc>
                <a:spcPct val="120000"/>
              </a:lnSpc>
              <a:buFont typeface="+mj-lt"/>
              <a:buAutoNum type="arabicPeriod"/>
            </a:pPr>
            <a:r>
              <a:rPr lang="fa-IR" sz="1400" b="1" dirty="0"/>
              <a:t>من نهایت احترام را برای زندگی انسان قائل خواهم بود.</a:t>
            </a:r>
            <a:endParaRPr lang="en-US" sz="1400" b="1" dirty="0"/>
          </a:p>
          <a:p>
            <a:pPr marL="514350" indent="-514350">
              <a:lnSpc>
                <a:spcPct val="120000"/>
              </a:lnSpc>
              <a:buFont typeface="+mj-lt"/>
              <a:buAutoNum type="arabicPeriod"/>
            </a:pPr>
            <a:r>
              <a:rPr lang="fa-IR" sz="1400" b="1" dirty="0"/>
              <a:t>من نمی خواهم ملاحظات مربوط به سن ، بیماری یا ناتوانی ، عقاید ، منشأ قومی ، جنسیت ، ملیت ، وابستگی سیاسی ، نژاد ، گرایش جنسی ، موقعیت اجتماعی یا هر عامل دیگری را برای مداخله بین وظیفه من و بیمارم مجاز بدانم.</a:t>
            </a:r>
            <a:endParaRPr lang="en-US" sz="1400" b="1" dirty="0"/>
          </a:p>
          <a:p>
            <a:pPr marL="514350" indent="-514350">
              <a:lnSpc>
                <a:spcPct val="120000"/>
              </a:lnSpc>
              <a:buFont typeface="+mj-lt"/>
              <a:buAutoNum type="arabicPeriod"/>
            </a:pPr>
            <a:r>
              <a:rPr lang="fa-IR" sz="1400" b="1" dirty="0"/>
              <a:t>من به اسرار محرمانه بیماران احترام خواهم گذاشت، حتی پس از مرگ بیمار.</a:t>
            </a:r>
          </a:p>
          <a:p>
            <a:pPr marL="514350" indent="-514350">
              <a:lnSpc>
                <a:spcPct val="120000"/>
              </a:lnSpc>
              <a:buFont typeface="+mj-lt"/>
              <a:buAutoNum type="arabicPeriod"/>
            </a:pPr>
            <a:r>
              <a:rPr lang="fa-IR" sz="1400" b="1" dirty="0"/>
              <a:t>من حرفه خود را با وجدان و وقار و مطابق با روش پزشکی خوب تمرین خواهم کرد.</a:t>
            </a:r>
          </a:p>
          <a:p>
            <a:pPr marL="514350" indent="-514350">
              <a:lnSpc>
                <a:spcPct val="120000"/>
              </a:lnSpc>
              <a:buFont typeface="+mj-lt"/>
              <a:buAutoNum type="arabicPeriod"/>
            </a:pPr>
            <a:r>
              <a:rPr lang="fa-IR" sz="1400" b="1" dirty="0"/>
              <a:t>من از افتخار و سنتهای اصیل حرفه پزشکی حمایت خواهم کرد.</a:t>
            </a:r>
          </a:p>
          <a:p>
            <a:pPr marL="514350" indent="-514350">
              <a:lnSpc>
                <a:spcPct val="120000"/>
              </a:lnSpc>
              <a:buFont typeface="+mj-lt"/>
              <a:buAutoNum type="arabicPeriod"/>
            </a:pPr>
            <a:r>
              <a:rPr lang="fa-IR" sz="1400" b="1" dirty="0"/>
              <a:t>من به معلمان ، همکاران و دانش آموزان خود احترام و تشکر خواهی اعطا می کنم.</a:t>
            </a:r>
          </a:p>
          <a:p>
            <a:pPr marL="514350" indent="-514350">
              <a:lnSpc>
                <a:spcPct val="120000"/>
              </a:lnSpc>
              <a:buFont typeface="+mj-lt"/>
              <a:buAutoNum type="arabicPeriod"/>
            </a:pPr>
            <a:r>
              <a:rPr lang="fa-IR" sz="1400" b="1" dirty="0"/>
              <a:t>من دانش پزشکی خود را به نفع بیمار و پیشرفت مراقبت های بهداشتی به اشتراک خواهم گذاشت.</a:t>
            </a:r>
          </a:p>
          <a:p>
            <a:pPr marL="514350" indent="-514350">
              <a:lnSpc>
                <a:spcPct val="120000"/>
              </a:lnSpc>
              <a:buFont typeface="+mj-lt"/>
              <a:buAutoNum type="arabicPeriod"/>
            </a:pPr>
            <a:r>
              <a:rPr lang="fa-IR" sz="1400" b="1" dirty="0"/>
              <a:t>من به سلامتی ، رفاه و توانایی های خود کمک خواهم کرد تا بتوانم از بالاترین استاندارد مراقبت کنم.</a:t>
            </a:r>
          </a:p>
          <a:p>
            <a:pPr marL="514350" indent="-514350">
              <a:lnSpc>
                <a:spcPct val="120000"/>
              </a:lnSpc>
              <a:buFont typeface="+mj-lt"/>
              <a:buAutoNum type="arabicPeriod"/>
            </a:pPr>
            <a:r>
              <a:rPr lang="fa-IR" sz="1400" b="1" dirty="0"/>
              <a:t>من از دانش پزشکی خود برای نقض حقوق بشر و آزادی های مدنی ، حتی در معرض تهدید استفاده نمی کنم.</a:t>
            </a:r>
          </a:p>
          <a:p>
            <a:pPr marL="514350" indent="-514350">
              <a:lnSpc>
                <a:spcPct val="120000"/>
              </a:lnSpc>
              <a:buFont typeface="+mj-lt"/>
              <a:buAutoNum type="arabicPeriod"/>
            </a:pPr>
            <a:r>
              <a:rPr lang="fa-IR" sz="1400" b="1" dirty="0"/>
              <a:t>من این وعده ها را به طور جدی، آزادانه و به افتخار خودم می دهم.</a:t>
            </a:r>
            <a:endParaRPr lang="en-US" sz="1400" b="1" dirty="0"/>
          </a:p>
        </p:txBody>
      </p:sp>
      <p:sp>
        <p:nvSpPr>
          <p:cNvPr id="4" name="Footer Placeholder 3">
            <a:extLst>
              <a:ext uri="{FF2B5EF4-FFF2-40B4-BE49-F238E27FC236}">
                <a16:creationId xmlns:a16="http://schemas.microsoft.com/office/drawing/2014/main" id="{E5C6AD32-478F-4947-BFA3-3FA6C7AEDC2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خصوصیات اصلی اخلاق پزشکی</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50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6C63F-C1A8-48ED-A7DC-5FB2AA3414D5}"/>
              </a:ext>
            </a:extLst>
          </p:cNvPr>
          <p:cNvSpPr>
            <a:spLocks noGrp="1"/>
          </p:cNvSpPr>
          <p:nvPr>
            <p:ph type="title"/>
          </p:nvPr>
        </p:nvSpPr>
        <p:spPr>
          <a:xfrm>
            <a:off x="385894" y="365125"/>
            <a:ext cx="4387442" cy="5609963"/>
          </a:xfrm>
        </p:spPr>
        <p:txBody>
          <a:bodyPr>
            <a:normAutofit/>
          </a:bodyPr>
          <a:lstStyle/>
          <a:p>
            <a:pPr algn="r"/>
            <a:r>
              <a:rPr lang="fa-IR" dirty="0">
                <a:solidFill>
                  <a:srgbClr val="FF0000"/>
                </a:solidFill>
                <a:cs typeface="B Nazanin" panose="00000400000000000000" pitchFamily="2" charset="-78"/>
              </a:rPr>
              <a:t>قضاوت بالینی:</a:t>
            </a:r>
            <a:br>
              <a:rPr lang="fa-IR" dirty="0">
                <a:cs typeface="B Nazanin" panose="00000400000000000000" pitchFamily="2" charset="-78"/>
              </a:rPr>
            </a:br>
            <a:r>
              <a:rPr lang="fa-IR" sz="3200" dirty="0">
                <a:cs typeface="B Nazanin" panose="00000400000000000000" pitchFamily="2" charset="-78"/>
              </a:rPr>
              <a:t>کدام آنتی بیوتیک را بدهیم.</a:t>
            </a:r>
            <a:br>
              <a:rPr lang="fa-IR" sz="3200" dirty="0">
                <a:cs typeface="B Nazanin" panose="00000400000000000000" pitchFamily="2" charset="-78"/>
              </a:rPr>
            </a:br>
            <a:r>
              <a:rPr lang="fa-IR" sz="3200" dirty="0">
                <a:cs typeface="B Nazanin" panose="00000400000000000000" pitchFamily="2" charset="-78"/>
              </a:rPr>
              <a:t>مراجعه به مرجع یا تجربه</a:t>
            </a:r>
            <a:br>
              <a:rPr lang="fa-IR" sz="3200" dirty="0">
                <a:cs typeface="B Nazanin" panose="00000400000000000000" pitchFamily="2" charset="-78"/>
              </a:rPr>
            </a:br>
            <a:br>
              <a:rPr lang="fa-IR" dirty="0">
                <a:cs typeface="B Nazanin" panose="00000400000000000000" pitchFamily="2" charset="-78"/>
              </a:rPr>
            </a:br>
            <a:r>
              <a:rPr lang="fa-IR" dirty="0">
                <a:solidFill>
                  <a:srgbClr val="FF0000"/>
                </a:solidFill>
                <a:cs typeface="B Nazanin" panose="00000400000000000000" pitchFamily="2" charset="-78"/>
              </a:rPr>
              <a:t>قضاوت اخلاقی:</a:t>
            </a:r>
            <a:br>
              <a:rPr lang="fa-IR" dirty="0">
                <a:solidFill>
                  <a:srgbClr val="FF0000"/>
                </a:solidFill>
                <a:cs typeface="B Nazanin" panose="00000400000000000000" pitchFamily="2" charset="-78"/>
              </a:rPr>
            </a:br>
            <a:r>
              <a:rPr lang="fa-IR" sz="3600" dirty="0">
                <a:cs typeface="B Nazanin" panose="00000400000000000000" pitchFamily="2" charset="-78"/>
              </a:rPr>
              <a:t>آنتی بیوتیک بدهیم یا ندهیم.</a:t>
            </a:r>
            <a:endParaRPr lang="fa-IR" dirty="0">
              <a:cs typeface="B Nazanin" panose="00000400000000000000" pitchFamily="2" charset="-78"/>
            </a:endParaRPr>
          </a:p>
        </p:txBody>
      </p:sp>
      <p:pic>
        <p:nvPicPr>
          <p:cNvPr id="7" name="Content Placeholder 6">
            <a:extLst>
              <a:ext uri="{FF2B5EF4-FFF2-40B4-BE49-F238E27FC236}">
                <a16:creationId xmlns:a16="http://schemas.microsoft.com/office/drawing/2014/main" id="{2B69072A-7383-4EBC-9A29-1BF61A6D54E3}"/>
              </a:ext>
            </a:extLst>
          </p:cNvPr>
          <p:cNvPicPr>
            <a:picLocks noGrp="1" noChangeAspect="1"/>
          </p:cNvPicPr>
          <p:nvPr>
            <p:ph idx="1"/>
          </p:nvPr>
        </p:nvPicPr>
        <p:blipFill rotWithShape="1">
          <a:blip r:embed="rId2"/>
          <a:srcRect l="18433" t="26485" r="51601" b="25124"/>
          <a:stretch/>
        </p:blipFill>
        <p:spPr>
          <a:xfrm>
            <a:off x="5162725" y="624018"/>
            <a:ext cx="6191075" cy="5609963"/>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3142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B90C-1967-42A0-8E24-50B4F693A129}"/>
              </a:ext>
            </a:extLst>
          </p:cNvPr>
          <p:cNvSpPr>
            <a:spLocks noGrp="1"/>
          </p:cNvSpPr>
          <p:nvPr>
            <p:ph type="title"/>
          </p:nvPr>
        </p:nvSpPr>
        <p:spPr/>
        <p:txBody>
          <a:bodyPr/>
          <a:lstStyle/>
          <a:p>
            <a:r>
              <a:rPr lang="fa-IR" dirty="0"/>
              <a:t>اخلاق بالین و تعهد حرفه ای</a:t>
            </a:r>
          </a:p>
        </p:txBody>
      </p:sp>
      <p:sp>
        <p:nvSpPr>
          <p:cNvPr id="3" name="Content Placeholder 2">
            <a:extLst>
              <a:ext uri="{FF2B5EF4-FFF2-40B4-BE49-F238E27FC236}">
                <a16:creationId xmlns:a16="http://schemas.microsoft.com/office/drawing/2014/main" id="{A0624588-79BA-4C87-BCBA-4A7B336829AE}"/>
              </a:ext>
            </a:extLst>
          </p:cNvPr>
          <p:cNvSpPr>
            <a:spLocks noGrp="1"/>
          </p:cNvSpPr>
          <p:nvPr>
            <p:ph idx="1"/>
          </p:nvPr>
        </p:nvSpPr>
        <p:spPr>
          <a:xfrm>
            <a:off x="838200" y="2259873"/>
            <a:ext cx="10515600" cy="3917089"/>
          </a:xfrm>
        </p:spPr>
        <p:txBody>
          <a:bodyPr>
            <a:normAutofit/>
          </a:bodyPr>
          <a:lstStyle/>
          <a:p>
            <a:r>
              <a:rPr lang="fa-IR" sz="3200" dirty="0">
                <a:solidFill>
                  <a:srgbClr val="FF0000"/>
                </a:solidFill>
              </a:rPr>
              <a:t>اخلاق بالینی </a:t>
            </a:r>
            <a:r>
              <a:rPr lang="fa-IR" sz="3200" dirty="0"/>
              <a:t>دلایل یک اقدام یا تصمیم پزشک را  بررسی می کند.</a:t>
            </a:r>
          </a:p>
          <a:p>
            <a:r>
              <a:rPr lang="fa-IR" sz="3200" dirty="0">
                <a:solidFill>
                  <a:srgbClr val="FF0000"/>
                </a:solidFill>
              </a:rPr>
              <a:t>تعهد حرفه ای </a:t>
            </a:r>
            <a:r>
              <a:rPr lang="fa-IR" sz="3200" dirty="0"/>
              <a:t>بر روی رفتارها و اعمال قابل مشاهده پزشکان تمرکز دارد.</a:t>
            </a:r>
          </a:p>
        </p:txBody>
      </p:sp>
    </p:spTree>
    <p:extLst>
      <p:ext uri="{BB962C8B-B14F-4D97-AF65-F5344CB8AC3E}">
        <p14:creationId xmlns:p14="http://schemas.microsoft.com/office/powerpoint/2010/main" val="101192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9EB9-964F-4DE8-8254-4C5276E35969}"/>
              </a:ext>
            </a:extLst>
          </p:cNvPr>
          <p:cNvSpPr>
            <a:spLocks noGrp="1"/>
          </p:cNvSpPr>
          <p:nvPr>
            <p:ph type="title"/>
          </p:nvPr>
        </p:nvSpPr>
        <p:spPr/>
        <p:txBody>
          <a:bodyPr/>
          <a:lstStyle/>
          <a:p>
            <a:r>
              <a:rPr lang="fa-IR" dirty="0"/>
              <a:t>ندای وجدان</a:t>
            </a:r>
            <a:r>
              <a:rPr lang="en-US" dirty="0"/>
              <a:t> </a:t>
            </a:r>
            <a:br>
              <a:rPr lang="en-US" dirty="0"/>
            </a:br>
            <a:r>
              <a:rPr lang="en-US" dirty="0">
                <a:hlinkClick r:id="rId2">
                  <a:extLst>
                    <a:ext uri="{A12FA001-AC4F-418D-AE19-62706E023703}">
                      <ahyp:hlinkClr xmlns:ahyp="http://schemas.microsoft.com/office/drawing/2018/hyperlinkcolor" val="tx"/>
                    </a:ext>
                  </a:extLst>
                </a:hlinkClick>
              </a:rPr>
              <a:t>CONSCIENCE</a:t>
            </a:r>
            <a:endParaRPr lang="fa-IR" dirty="0"/>
          </a:p>
        </p:txBody>
      </p:sp>
      <p:sp>
        <p:nvSpPr>
          <p:cNvPr id="3" name="Content Placeholder 2">
            <a:extLst>
              <a:ext uri="{FF2B5EF4-FFF2-40B4-BE49-F238E27FC236}">
                <a16:creationId xmlns:a16="http://schemas.microsoft.com/office/drawing/2014/main" id="{A3E3CC1C-DF42-4E3C-9E93-BCCF8CF83A14}"/>
              </a:ext>
            </a:extLst>
          </p:cNvPr>
          <p:cNvSpPr>
            <a:spLocks noGrp="1"/>
          </p:cNvSpPr>
          <p:nvPr>
            <p:ph idx="1"/>
          </p:nvPr>
        </p:nvSpPr>
        <p:spPr/>
        <p:txBody>
          <a:bodyPr>
            <a:normAutofit fontScale="92500" lnSpcReduction="20000"/>
          </a:bodyPr>
          <a:lstStyle/>
          <a:p>
            <a:r>
              <a:rPr lang="fa-IR" dirty="0"/>
              <a:t>گاهی افراد اعمال خود را به عنوان امری برگرفته از وجدان توصیف می کنند و عمل کردن به طریقی دیگر باعث نقض شاکله اخلاقی و ارزشهایی می شود که عمیقاً به آنها باور دارند و باعث می شود که احساس </a:t>
            </a:r>
            <a:r>
              <a:rPr lang="fa-IR" dirty="0">
                <a:solidFill>
                  <a:srgbClr val="FF0000"/>
                </a:solidFill>
              </a:rPr>
              <a:t>شرم یا گناه </a:t>
            </a:r>
            <a:r>
              <a:rPr lang="fa-IR" dirty="0"/>
              <a:t>در آنها به وجود آید.</a:t>
            </a:r>
          </a:p>
          <a:p>
            <a:r>
              <a:rPr lang="fa-IR" dirty="0"/>
              <a:t>ندای وجدان قوی مایه </a:t>
            </a:r>
            <a:r>
              <a:rPr lang="fa-IR" dirty="0">
                <a:solidFill>
                  <a:srgbClr val="FF0000"/>
                </a:solidFill>
              </a:rPr>
              <a:t>مباهات</a:t>
            </a:r>
            <a:r>
              <a:rPr lang="fa-IR" dirty="0"/>
              <a:t> است.</a:t>
            </a:r>
          </a:p>
          <a:p>
            <a:r>
              <a:rPr lang="fa-IR" dirty="0"/>
              <a:t>مجبور کردن افراد به نقض شاکله و جوهره اخلاقیشان، </a:t>
            </a:r>
            <a:r>
              <a:rPr lang="fa-IR" dirty="0">
                <a:solidFill>
                  <a:srgbClr val="FF0000"/>
                </a:solidFill>
              </a:rPr>
              <a:t>غیر انسانی </a:t>
            </a:r>
            <a:r>
              <a:rPr lang="fa-IR" dirty="0"/>
              <a:t>است.</a:t>
            </a:r>
          </a:p>
          <a:p>
            <a:r>
              <a:rPr lang="fa-IR" dirty="0"/>
              <a:t>در جامعه ای که ندای وجدان محترم شمرده می شود، افراد به تفکر اخلاقی و عمل درست  </a:t>
            </a:r>
            <a:r>
              <a:rPr lang="fa-IR" dirty="0">
                <a:solidFill>
                  <a:srgbClr val="FF0000"/>
                </a:solidFill>
              </a:rPr>
              <a:t>تشویق</a:t>
            </a:r>
            <a:r>
              <a:rPr lang="fa-IR" dirty="0"/>
              <a:t> می شوند.</a:t>
            </a:r>
          </a:p>
          <a:p>
            <a:endParaRPr lang="fa-IR" dirty="0"/>
          </a:p>
        </p:txBody>
      </p:sp>
    </p:spTree>
    <p:extLst>
      <p:ext uri="{BB962C8B-B14F-4D97-AF65-F5344CB8AC3E}">
        <p14:creationId xmlns:p14="http://schemas.microsoft.com/office/powerpoint/2010/main" val="41501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9EB9-964F-4DE8-8254-4C5276E35969}"/>
              </a:ext>
            </a:extLst>
          </p:cNvPr>
          <p:cNvSpPr>
            <a:spLocks noGrp="1"/>
          </p:cNvSpPr>
          <p:nvPr>
            <p:ph type="title"/>
          </p:nvPr>
        </p:nvSpPr>
        <p:spPr/>
        <p:txBody>
          <a:bodyPr/>
          <a:lstStyle/>
          <a:p>
            <a:r>
              <a:rPr lang="fa-IR" dirty="0"/>
              <a:t>ندای وجدان</a:t>
            </a:r>
          </a:p>
        </p:txBody>
      </p:sp>
      <p:sp>
        <p:nvSpPr>
          <p:cNvPr id="3" name="Content Placeholder 2">
            <a:extLst>
              <a:ext uri="{FF2B5EF4-FFF2-40B4-BE49-F238E27FC236}">
                <a16:creationId xmlns:a16="http://schemas.microsoft.com/office/drawing/2014/main" id="{A3E3CC1C-DF42-4E3C-9E93-BCCF8CF83A14}"/>
              </a:ext>
            </a:extLst>
          </p:cNvPr>
          <p:cNvSpPr>
            <a:spLocks noGrp="1"/>
          </p:cNvSpPr>
          <p:nvPr>
            <p:ph idx="1"/>
          </p:nvPr>
        </p:nvSpPr>
        <p:spPr/>
        <p:txBody>
          <a:bodyPr/>
          <a:lstStyle/>
          <a:p>
            <a:r>
              <a:rPr lang="fa-IR" dirty="0"/>
              <a:t>داشتن تعهدات اخلاقی عمیق و زندگی بر اساس این تعهدات، جنبه ای از</a:t>
            </a:r>
            <a:r>
              <a:rPr lang="fa-IR" dirty="0">
                <a:solidFill>
                  <a:srgbClr val="FF0000"/>
                </a:solidFill>
              </a:rPr>
              <a:t> شکوفایی بشر </a:t>
            </a:r>
            <a:r>
              <a:rPr lang="fa-IR" dirty="0"/>
              <a:t>است. </a:t>
            </a:r>
          </a:p>
          <a:p>
            <a:r>
              <a:rPr lang="fa-IR" dirty="0"/>
              <a:t>در امریکا یک جامعه خوب، باید </a:t>
            </a:r>
            <a:r>
              <a:rPr lang="fa-IR" dirty="0">
                <a:solidFill>
                  <a:srgbClr val="FF0000"/>
                </a:solidFill>
              </a:rPr>
              <a:t>تقویت شده و پرورش </a:t>
            </a:r>
            <a:r>
              <a:rPr lang="fa-IR" dirty="0"/>
              <a:t>داده شود.</a:t>
            </a:r>
          </a:p>
          <a:p>
            <a:r>
              <a:rPr lang="fa-IR" dirty="0"/>
              <a:t>افراد</a:t>
            </a:r>
            <a:r>
              <a:rPr lang="fa-IR" dirty="0">
                <a:solidFill>
                  <a:srgbClr val="FF0000"/>
                </a:solidFill>
              </a:rPr>
              <a:t> باید </a:t>
            </a:r>
            <a:r>
              <a:rPr lang="fa-IR" dirty="0"/>
              <a:t>به اعمالی که دیگران بر اساس وجدان و عقاید مذهبی عمیق خود انجام می دهند </a:t>
            </a:r>
            <a:r>
              <a:rPr lang="fa-IR" dirty="0">
                <a:solidFill>
                  <a:srgbClr val="FF0000"/>
                </a:solidFill>
              </a:rPr>
              <a:t>احترام</a:t>
            </a:r>
            <a:r>
              <a:rPr lang="fa-IR" dirty="0"/>
              <a:t> بگذارند، حتی اگر با نوع اعتقادات اخلاقی و تصمیم یا عمل آنها موافق نباشند.</a:t>
            </a:r>
          </a:p>
        </p:txBody>
      </p:sp>
    </p:spTree>
    <p:extLst>
      <p:ext uri="{BB962C8B-B14F-4D97-AF65-F5344CB8AC3E}">
        <p14:creationId xmlns:p14="http://schemas.microsoft.com/office/powerpoint/2010/main" val="188789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9EB9-964F-4DE8-8254-4C5276E35969}"/>
              </a:ext>
            </a:extLst>
          </p:cNvPr>
          <p:cNvSpPr>
            <a:spLocks noGrp="1"/>
          </p:cNvSpPr>
          <p:nvPr>
            <p:ph type="title"/>
          </p:nvPr>
        </p:nvSpPr>
        <p:spPr/>
        <p:txBody>
          <a:bodyPr/>
          <a:lstStyle/>
          <a:p>
            <a:r>
              <a:rPr lang="fa-IR" dirty="0"/>
              <a:t>ندای وجدان</a:t>
            </a:r>
          </a:p>
        </p:txBody>
      </p:sp>
      <p:sp>
        <p:nvSpPr>
          <p:cNvPr id="3" name="Content Placeholder 2">
            <a:extLst>
              <a:ext uri="{FF2B5EF4-FFF2-40B4-BE49-F238E27FC236}">
                <a16:creationId xmlns:a16="http://schemas.microsoft.com/office/drawing/2014/main" id="{A3E3CC1C-DF42-4E3C-9E93-BCCF8CF83A14}"/>
              </a:ext>
            </a:extLst>
          </p:cNvPr>
          <p:cNvSpPr>
            <a:spLocks noGrp="1"/>
          </p:cNvSpPr>
          <p:nvPr>
            <p:ph idx="1"/>
          </p:nvPr>
        </p:nvSpPr>
        <p:spPr/>
        <p:txBody>
          <a:bodyPr/>
          <a:lstStyle/>
          <a:p>
            <a:r>
              <a:rPr lang="fa-IR" dirty="0"/>
              <a:t>در امریکا </a:t>
            </a:r>
            <a:r>
              <a:rPr lang="fa-IR" dirty="0">
                <a:solidFill>
                  <a:srgbClr val="FF0000"/>
                </a:solidFill>
              </a:rPr>
              <a:t>احترام به وجدان </a:t>
            </a:r>
            <a:r>
              <a:rPr lang="fa-IR" dirty="0"/>
              <a:t>افراد هم راستا با ارزشهای آزادی مذهبی و کثرت گرایی است و از ارزشهای اصلی این کشور است.</a:t>
            </a:r>
          </a:p>
          <a:p>
            <a:r>
              <a:rPr lang="fa-IR" dirty="0"/>
              <a:t>ندای وجدان امری </a:t>
            </a:r>
            <a:r>
              <a:rPr lang="fa-IR" dirty="0">
                <a:solidFill>
                  <a:srgbClr val="FF0000"/>
                </a:solidFill>
              </a:rPr>
              <a:t>مطلق نیست</a:t>
            </a:r>
            <a:r>
              <a:rPr lang="fa-IR" dirty="0"/>
              <a:t>.</a:t>
            </a:r>
          </a:p>
          <a:p>
            <a:r>
              <a:rPr lang="fa-IR" dirty="0"/>
              <a:t>در بسیاری از موقعیت ها "</a:t>
            </a:r>
            <a:r>
              <a:rPr lang="fa-IR" dirty="0">
                <a:solidFill>
                  <a:srgbClr val="FF0000"/>
                </a:solidFill>
              </a:rPr>
              <a:t>منافع متقابل مهم</a:t>
            </a:r>
            <a:r>
              <a:rPr lang="fa-IR" dirty="0"/>
              <a:t>" و " </a:t>
            </a:r>
            <a:r>
              <a:rPr lang="fa-IR" dirty="0">
                <a:solidFill>
                  <a:srgbClr val="FF0000"/>
                </a:solidFill>
              </a:rPr>
              <a:t>اصول اخلاقی ای</a:t>
            </a:r>
            <a:r>
              <a:rPr lang="fa-IR" dirty="0"/>
              <a:t>" وجود دارد که شایسته احترام هستند.</a:t>
            </a:r>
          </a:p>
          <a:p>
            <a:r>
              <a:rPr lang="fa-IR" dirty="0"/>
              <a:t> </a:t>
            </a:r>
          </a:p>
        </p:txBody>
      </p:sp>
    </p:spTree>
    <p:extLst>
      <p:ext uri="{BB962C8B-B14F-4D97-AF65-F5344CB8AC3E}">
        <p14:creationId xmlns:p14="http://schemas.microsoft.com/office/powerpoint/2010/main" val="174155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t>مراحل گیری مراحل رشد اخلاقی کلبرگ</a:t>
            </a:r>
            <a:endParaRPr lang="en-US" dirty="0"/>
          </a:p>
        </p:txBody>
      </p:sp>
      <p:sp>
        <p:nvSpPr>
          <p:cNvPr id="5" name="Content Placeholder 4"/>
          <p:cNvSpPr>
            <a:spLocks noGrp="1"/>
          </p:cNvSpPr>
          <p:nvPr>
            <p:ph idx="1"/>
          </p:nvPr>
        </p:nvSpPr>
        <p:spPr/>
        <p:txBody>
          <a:bodyPr>
            <a:normAutofit/>
          </a:bodyPr>
          <a:lstStyle/>
          <a:p>
            <a:r>
              <a:rPr lang="fa-IR" dirty="0"/>
              <a:t>مراحل رشد اخلاقی کلبرگ ( علت )</a:t>
            </a:r>
          </a:p>
          <a:p>
            <a:r>
              <a:rPr lang="fa-IR" b="1" dirty="0"/>
              <a:t>سطح 1. اخلاق پیش عرفی یا پیش قراردادی (4 تا 10 سال)</a:t>
            </a:r>
          </a:p>
          <a:p>
            <a:pPr lvl="1"/>
            <a:r>
              <a:rPr lang="fa-IR" dirty="0"/>
              <a:t>اجتناب از تنبیه</a:t>
            </a:r>
          </a:p>
          <a:p>
            <a:pPr lvl="1"/>
            <a:r>
              <a:rPr lang="fa-IR" dirty="0"/>
              <a:t>کسب پاداش</a:t>
            </a:r>
          </a:p>
          <a:p>
            <a:r>
              <a:rPr lang="fa-IR" b="1" dirty="0"/>
              <a:t>سطح 2. اخلاق متعارف یا قراردادی (10 تا 13 سال)</a:t>
            </a:r>
          </a:p>
          <a:p>
            <a:pPr lvl="1"/>
            <a:r>
              <a:rPr lang="fa-IR" dirty="0"/>
              <a:t>تحسین و تایید از جانب والدین</a:t>
            </a:r>
          </a:p>
          <a:p>
            <a:pPr lvl="1"/>
            <a:r>
              <a:rPr lang="fa-IR" dirty="0"/>
              <a:t>حفظ نظم اجتماعی و وظیفه‌ شناسی</a:t>
            </a:r>
            <a:r>
              <a:rPr lang="en-US" dirty="0"/>
              <a:t> </a:t>
            </a:r>
            <a:r>
              <a:rPr lang="fa-IR" dirty="0"/>
              <a:t> ( قدرت)</a:t>
            </a:r>
          </a:p>
          <a:p>
            <a:r>
              <a:rPr lang="fa-IR" b="1" dirty="0"/>
              <a:t>سطح 3. اخلاق پس عرفی یا فرا قراردادی (13 سالگی به بعد)</a:t>
            </a:r>
          </a:p>
          <a:p>
            <a:pPr lvl="1"/>
            <a:r>
              <a:rPr lang="fa-IR" dirty="0"/>
              <a:t>تطابق قرارداد اجتماعی و حقوق فردی</a:t>
            </a:r>
          </a:p>
          <a:p>
            <a:pPr lvl="1"/>
            <a:r>
              <a:rPr lang="fa-IR" dirty="0"/>
              <a:t>پایبندی به وجدان فردی</a:t>
            </a:r>
            <a:endParaRPr lang="en-US" dirty="0"/>
          </a:p>
        </p:txBody>
      </p:sp>
    </p:spTree>
    <p:extLst>
      <p:ext uri="{BB962C8B-B14F-4D97-AF65-F5344CB8AC3E}">
        <p14:creationId xmlns:p14="http://schemas.microsoft.com/office/powerpoint/2010/main" val="249332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9EB9-964F-4DE8-8254-4C5276E35969}"/>
              </a:ext>
            </a:extLst>
          </p:cNvPr>
          <p:cNvSpPr>
            <a:spLocks noGrp="1"/>
          </p:cNvSpPr>
          <p:nvPr>
            <p:ph type="title"/>
          </p:nvPr>
        </p:nvSpPr>
        <p:spPr/>
        <p:txBody>
          <a:bodyPr/>
          <a:lstStyle/>
          <a:p>
            <a:r>
              <a:rPr lang="fa-IR" dirty="0"/>
              <a:t>ندای وجدان</a:t>
            </a:r>
          </a:p>
        </p:txBody>
      </p:sp>
      <p:sp>
        <p:nvSpPr>
          <p:cNvPr id="3" name="Content Placeholder 2">
            <a:extLst>
              <a:ext uri="{FF2B5EF4-FFF2-40B4-BE49-F238E27FC236}">
                <a16:creationId xmlns:a16="http://schemas.microsoft.com/office/drawing/2014/main" id="{A3E3CC1C-DF42-4E3C-9E93-BCCF8CF83A14}"/>
              </a:ext>
            </a:extLst>
          </p:cNvPr>
          <p:cNvSpPr>
            <a:spLocks noGrp="1"/>
          </p:cNvSpPr>
          <p:nvPr>
            <p:ph idx="1"/>
          </p:nvPr>
        </p:nvSpPr>
        <p:spPr/>
        <p:txBody>
          <a:bodyPr/>
          <a:lstStyle/>
          <a:p>
            <a:r>
              <a:rPr lang="fa-IR" dirty="0"/>
              <a:t>پزشکان و بیمارستانها  به لحاظ اخلاقی و حرفه ای وظیفه دارند که از آسیب جدی و حتمی به بیماران جلوگیری نمایند.</a:t>
            </a:r>
          </a:p>
          <a:p>
            <a:r>
              <a:rPr lang="fa-IR" dirty="0"/>
              <a:t>ندای وجدان یک درمانگر یا حتی یک بیمارستان نباید در شرایط اورژانسی، بیماران را در معرض </a:t>
            </a:r>
            <a:r>
              <a:rPr lang="fa-IR" dirty="0">
                <a:solidFill>
                  <a:srgbClr val="FF0000"/>
                </a:solidFill>
              </a:rPr>
              <a:t>آسیب جدی </a:t>
            </a:r>
            <a:r>
              <a:rPr lang="fa-IR" dirty="0"/>
              <a:t>قرار دهد.</a:t>
            </a:r>
          </a:p>
          <a:p>
            <a:r>
              <a:rPr lang="fa-IR" dirty="0"/>
              <a:t>تمایل یک شخص به زندگی بر اساس ارزشهای عمیق شخصی خود</a:t>
            </a:r>
            <a:r>
              <a:rPr lang="fa-IR" dirty="0">
                <a:solidFill>
                  <a:srgbClr val="FF0000"/>
                </a:solidFill>
              </a:rPr>
              <a:t> نباید </a:t>
            </a:r>
            <a:r>
              <a:rPr lang="fa-IR" dirty="0"/>
              <a:t>مانع از این شود که دیگران بر اساس ارزش های شخصی خودشان زندگی کنند.</a:t>
            </a:r>
          </a:p>
          <a:p>
            <a:endParaRPr lang="fa-IR" dirty="0"/>
          </a:p>
        </p:txBody>
      </p:sp>
    </p:spTree>
    <p:extLst>
      <p:ext uri="{BB962C8B-B14F-4D97-AF65-F5344CB8AC3E}">
        <p14:creationId xmlns:p14="http://schemas.microsoft.com/office/powerpoint/2010/main" val="330756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9EB9-964F-4DE8-8254-4C5276E35969}"/>
              </a:ext>
            </a:extLst>
          </p:cNvPr>
          <p:cNvSpPr>
            <a:spLocks noGrp="1"/>
          </p:cNvSpPr>
          <p:nvPr>
            <p:ph type="title"/>
          </p:nvPr>
        </p:nvSpPr>
        <p:spPr/>
        <p:txBody>
          <a:bodyPr/>
          <a:lstStyle/>
          <a:p>
            <a:r>
              <a:rPr lang="fa-IR" dirty="0"/>
              <a:t>ندای وجدان</a:t>
            </a:r>
          </a:p>
        </p:txBody>
      </p:sp>
      <p:sp>
        <p:nvSpPr>
          <p:cNvPr id="3" name="Content Placeholder 2">
            <a:extLst>
              <a:ext uri="{FF2B5EF4-FFF2-40B4-BE49-F238E27FC236}">
                <a16:creationId xmlns:a16="http://schemas.microsoft.com/office/drawing/2014/main" id="{A3E3CC1C-DF42-4E3C-9E93-BCCF8CF83A14}"/>
              </a:ext>
            </a:extLst>
          </p:cNvPr>
          <p:cNvSpPr>
            <a:spLocks noGrp="1"/>
          </p:cNvSpPr>
          <p:nvPr>
            <p:ph idx="1"/>
          </p:nvPr>
        </p:nvSpPr>
        <p:spPr/>
        <p:txBody>
          <a:bodyPr/>
          <a:lstStyle/>
          <a:p>
            <a:r>
              <a:rPr lang="fa-IR" dirty="0"/>
              <a:t>ندای وجدان به این بحث پایان نمی دهد که در یک مورد خاص چه کار باید کرد.</a:t>
            </a:r>
          </a:p>
          <a:p>
            <a:r>
              <a:rPr lang="fa-IR" dirty="0"/>
              <a:t>برای قانع کردن دیگران به پذیرش تصمیمات برگرفته از وجدان نیاز است به ارائه </a:t>
            </a:r>
            <a:r>
              <a:rPr lang="fa-IR" dirty="0">
                <a:solidFill>
                  <a:srgbClr val="FF0000"/>
                </a:solidFill>
              </a:rPr>
              <a:t>دلیل، استدلال، توجه به حقوق و منافع متقابل.</a:t>
            </a:r>
          </a:p>
          <a:p>
            <a:endParaRPr lang="fa-IR" dirty="0"/>
          </a:p>
          <a:p>
            <a:endParaRPr lang="fa-IR" dirty="0"/>
          </a:p>
        </p:txBody>
      </p:sp>
    </p:spTree>
    <p:extLst>
      <p:ext uri="{BB962C8B-B14F-4D97-AF65-F5344CB8AC3E}">
        <p14:creationId xmlns:p14="http://schemas.microsoft.com/office/powerpoint/2010/main" val="409141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2E79-3992-4F11-BEBD-1E0CF6075CF9}"/>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BAE556C4-493D-4708-A68C-B621ED001A1B}"/>
              </a:ext>
            </a:extLst>
          </p:cNvPr>
          <p:cNvPicPr>
            <a:picLocks noGrp="1" noChangeAspect="1"/>
          </p:cNvPicPr>
          <p:nvPr>
            <p:ph idx="1"/>
          </p:nvPr>
        </p:nvPicPr>
        <p:blipFill rotWithShape="1">
          <a:blip r:embed="rId2"/>
          <a:srcRect l="37391" t="20187" r="12287" b="20974"/>
          <a:stretch/>
        </p:blipFill>
        <p:spPr>
          <a:xfrm>
            <a:off x="2475222" y="1300389"/>
            <a:ext cx="7894697" cy="5192486"/>
          </a:xfrm>
          <a:prstGeom prst="rect">
            <a:avLst/>
          </a:prstGeom>
          <a:ln w="38100">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7382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2B27-FE1B-4329-9D6B-A0BA01BFF13E}"/>
              </a:ext>
            </a:extLst>
          </p:cNvPr>
          <p:cNvSpPr>
            <a:spLocks noGrp="1"/>
          </p:cNvSpPr>
          <p:nvPr>
            <p:ph type="title"/>
          </p:nvPr>
        </p:nvSpPr>
        <p:spPr/>
        <p:txBody>
          <a:bodyPr/>
          <a:lstStyle/>
          <a:p>
            <a:r>
              <a:rPr lang="fa-IR" dirty="0"/>
              <a:t>مشکل یا معضل چیست؟</a:t>
            </a:r>
          </a:p>
        </p:txBody>
      </p:sp>
      <p:sp>
        <p:nvSpPr>
          <p:cNvPr id="3" name="Content Placeholder 2">
            <a:extLst>
              <a:ext uri="{FF2B5EF4-FFF2-40B4-BE49-F238E27FC236}">
                <a16:creationId xmlns:a16="http://schemas.microsoft.com/office/drawing/2014/main" id="{8367B8D1-85A1-4C42-9E3A-F6008E6660C7}"/>
              </a:ext>
            </a:extLst>
          </p:cNvPr>
          <p:cNvSpPr>
            <a:spLocks noGrp="1"/>
          </p:cNvSpPr>
          <p:nvPr>
            <p:ph idx="1"/>
          </p:nvPr>
        </p:nvSpPr>
        <p:spPr/>
        <p:txBody>
          <a:bodyPr/>
          <a:lstStyle/>
          <a:p>
            <a:r>
              <a:rPr lang="fa-IR" dirty="0"/>
              <a:t>در گام نخست بهتر است مشکل یا معضل با اصطلاحات ساده بیان شود.</a:t>
            </a:r>
          </a:p>
          <a:p>
            <a:r>
              <a:rPr lang="fa-IR" dirty="0"/>
              <a:t>در مورد 1-1 :</a:t>
            </a:r>
          </a:p>
          <a:p>
            <a:pPr marL="514350" indent="-514350">
              <a:buFont typeface="+mj-lt"/>
              <a:buAutoNum type="arabicPeriod"/>
            </a:pPr>
            <a:r>
              <a:rPr lang="fa-IR" dirty="0"/>
              <a:t>آیا بیمار باید آنتی بیوتیک دریافت کند؟</a:t>
            </a:r>
          </a:p>
          <a:p>
            <a:pPr marL="514350" indent="-514350">
              <a:buFont typeface="+mj-lt"/>
              <a:buAutoNum type="arabicPeriod"/>
            </a:pPr>
            <a:r>
              <a:rPr lang="fa-IR" dirty="0"/>
              <a:t>آیا باید از خانه سالمندان به بیمارستان منتقل شود؟</a:t>
            </a:r>
          </a:p>
        </p:txBody>
      </p:sp>
    </p:spTree>
    <p:extLst>
      <p:ext uri="{BB962C8B-B14F-4D97-AF65-F5344CB8AC3E}">
        <p14:creationId xmlns:p14="http://schemas.microsoft.com/office/powerpoint/2010/main" val="339320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3AEE-E5A9-47AD-B87C-C2628F51F592}"/>
              </a:ext>
            </a:extLst>
          </p:cNvPr>
          <p:cNvSpPr>
            <a:spLocks noGrp="1"/>
          </p:cNvSpPr>
          <p:nvPr>
            <p:ph type="title"/>
          </p:nvPr>
        </p:nvSpPr>
        <p:spPr/>
        <p:txBody>
          <a:bodyPr/>
          <a:lstStyle/>
          <a:p>
            <a:r>
              <a:rPr lang="fa-IR" dirty="0"/>
              <a:t>نگرانیها، ارزشها و ترجیحات بیمار چیست؟</a:t>
            </a:r>
          </a:p>
        </p:txBody>
      </p:sp>
      <p:sp>
        <p:nvSpPr>
          <p:cNvPr id="3" name="Content Placeholder 2">
            <a:extLst>
              <a:ext uri="{FF2B5EF4-FFF2-40B4-BE49-F238E27FC236}">
                <a16:creationId xmlns:a16="http://schemas.microsoft.com/office/drawing/2014/main" id="{22039520-FC0B-4874-AA37-97983950CC7F}"/>
              </a:ext>
            </a:extLst>
          </p:cNvPr>
          <p:cNvSpPr>
            <a:spLocks noGrp="1"/>
          </p:cNvSpPr>
          <p:nvPr>
            <p:ph idx="1"/>
          </p:nvPr>
        </p:nvSpPr>
        <p:spPr/>
        <p:txBody>
          <a:bodyPr/>
          <a:lstStyle/>
          <a:p>
            <a:r>
              <a:rPr lang="fa-IR" dirty="0"/>
              <a:t>رضایت آگاهانه و تصمیم گیری مشترک مستلزم این است که پزشک، </a:t>
            </a:r>
            <a:r>
              <a:rPr lang="fa-IR" dirty="0">
                <a:solidFill>
                  <a:srgbClr val="FF0000"/>
                </a:solidFill>
              </a:rPr>
              <a:t>دیدگاه بیمار </a:t>
            </a:r>
            <a:r>
              <a:rPr lang="fa-IR" dirty="0"/>
              <a:t>را درک کند.</a:t>
            </a:r>
          </a:p>
          <a:p>
            <a:r>
              <a:rPr lang="fa-IR" dirty="0"/>
              <a:t>یک گام نخست خوب، </a:t>
            </a:r>
            <a:r>
              <a:rPr lang="fa-IR" dirty="0">
                <a:solidFill>
                  <a:srgbClr val="FF0000"/>
                </a:solidFill>
              </a:rPr>
              <a:t>پرسید سوالات باز </a:t>
            </a:r>
            <a:r>
              <a:rPr lang="fa-IR" dirty="0"/>
              <a:t>در مورد درک بیمار از موقعیت بالینی است: مثلاً: </a:t>
            </a:r>
            <a:r>
              <a:rPr lang="fa-IR" dirty="0">
                <a:solidFill>
                  <a:srgbClr val="FF0000"/>
                </a:solidFill>
              </a:rPr>
              <a:t>از وضعیت پزشکیتون چه می دانید؟ پزشکها در مورد بیماریتون، بهتون چی گفتن؟</a:t>
            </a:r>
          </a:p>
          <a:p>
            <a:r>
              <a:rPr lang="fa-IR" dirty="0"/>
              <a:t>هر سوء برداشتی از سوی بیمار باید به بحث گذاشته شود و اصلاح شود.</a:t>
            </a:r>
          </a:p>
        </p:txBody>
      </p:sp>
    </p:spTree>
    <p:extLst>
      <p:ext uri="{BB962C8B-B14F-4D97-AF65-F5344CB8AC3E}">
        <p14:creationId xmlns:p14="http://schemas.microsoft.com/office/powerpoint/2010/main" val="362944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3AEE-E5A9-47AD-B87C-C2628F51F592}"/>
              </a:ext>
            </a:extLst>
          </p:cNvPr>
          <p:cNvSpPr>
            <a:spLocks noGrp="1"/>
          </p:cNvSpPr>
          <p:nvPr>
            <p:ph type="title"/>
          </p:nvPr>
        </p:nvSpPr>
        <p:spPr/>
        <p:txBody>
          <a:bodyPr/>
          <a:lstStyle/>
          <a:p>
            <a:r>
              <a:rPr lang="fa-IR" dirty="0"/>
              <a:t>نگرانیها، ارزشها و ترجیحات بیمار چیست؟</a:t>
            </a:r>
          </a:p>
        </p:txBody>
      </p:sp>
      <p:sp>
        <p:nvSpPr>
          <p:cNvPr id="3" name="Content Placeholder 2">
            <a:extLst>
              <a:ext uri="{FF2B5EF4-FFF2-40B4-BE49-F238E27FC236}">
                <a16:creationId xmlns:a16="http://schemas.microsoft.com/office/drawing/2014/main" id="{22039520-FC0B-4874-AA37-97983950CC7F}"/>
              </a:ext>
            </a:extLst>
          </p:cNvPr>
          <p:cNvSpPr>
            <a:spLocks noGrp="1"/>
          </p:cNvSpPr>
          <p:nvPr>
            <p:ph idx="1"/>
          </p:nvPr>
        </p:nvSpPr>
        <p:spPr/>
        <p:txBody>
          <a:bodyPr/>
          <a:lstStyle/>
          <a:p>
            <a:r>
              <a:rPr lang="fa-IR" dirty="0"/>
              <a:t>پزشک باید سعی کند از نگرانی ها و بیم و امیدهای بیمار یا تصمیم گیرنده جایگزین مطلع شود مثلاً سوال کند:     </a:t>
            </a:r>
            <a:r>
              <a:rPr lang="fa-IR" dirty="0">
                <a:solidFill>
                  <a:srgbClr val="FF0000"/>
                </a:solidFill>
              </a:rPr>
              <a:t>وقتی به شرایط پزشکیتون فکر می کنید، چه چیزی بیشتر از همه نگرانتون می کنه؟</a:t>
            </a:r>
          </a:p>
          <a:p>
            <a:r>
              <a:rPr lang="fa-IR" dirty="0"/>
              <a:t>توجه به نگرانی های بیمار </a:t>
            </a:r>
            <a:r>
              <a:rPr lang="fa-IR" dirty="0">
                <a:solidFill>
                  <a:srgbClr val="FF0000"/>
                </a:solidFill>
              </a:rPr>
              <a:t>نشانگر دلسوزی پزشک </a:t>
            </a:r>
            <a:r>
              <a:rPr lang="fa-IR" dirty="0"/>
              <a:t>بوده، </a:t>
            </a:r>
            <a:r>
              <a:rPr lang="fa-IR" dirty="0">
                <a:solidFill>
                  <a:srgbClr val="FF0000"/>
                </a:solidFill>
              </a:rPr>
              <a:t>رابطه پزشک و بیمار </a:t>
            </a:r>
            <a:r>
              <a:rPr lang="fa-IR" dirty="0"/>
              <a:t>را تقویت کرده و بیمار و تصمیم گیرنده جایگزین  را به </a:t>
            </a:r>
            <a:r>
              <a:rPr lang="fa-IR" dirty="0">
                <a:solidFill>
                  <a:srgbClr val="FF0000"/>
                </a:solidFill>
              </a:rPr>
              <a:t>پذیرش توصیه های پزشک </a:t>
            </a:r>
            <a:r>
              <a:rPr lang="fa-IR" dirty="0"/>
              <a:t>مشتاق تر می کند؟</a:t>
            </a:r>
          </a:p>
        </p:txBody>
      </p:sp>
      <p:sp>
        <p:nvSpPr>
          <p:cNvPr id="4" name="Thought Bubble: Cloud 3">
            <a:extLst>
              <a:ext uri="{FF2B5EF4-FFF2-40B4-BE49-F238E27FC236}">
                <a16:creationId xmlns:a16="http://schemas.microsoft.com/office/drawing/2014/main" id="{2E9F6B08-946D-49AD-BAC3-3CBBC98EAAAC}"/>
              </a:ext>
            </a:extLst>
          </p:cNvPr>
          <p:cNvSpPr/>
          <p:nvPr/>
        </p:nvSpPr>
        <p:spPr>
          <a:xfrm>
            <a:off x="7367451" y="2508069"/>
            <a:ext cx="457200" cy="4049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47546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3AEE-E5A9-47AD-B87C-C2628F51F592}"/>
              </a:ext>
            </a:extLst>
          </p:cNvPr>
          <p:cNvSpPr>
            <a:spLocks noGrp="1"/>
          </p:cNvSpPr>
          <p:nvPr>
            <p:ph type="title"/>
          </p:nvPr>
        </p:nvSpPr>
        <p:spPr/>
        <p:txBody>
          <a:bodyPr/>
          <a:lstStyle/>
          <a:p>
            <a:r>
              <a:rPr lang="fa-IR" dirty="0"/>
              <a:t>نگرانیها، ارزشها و ترجیحات بیمار چیست؟</a:t>
            </a:r>
          </a:p>
        </p:txBody>
      </p:sp>
      <p:sp>
        <p:nvSpPr>
          <p:cNvPr id="3" name="Content Placeholder 2">
            <a:extLst>
              <a:ext uri="{FF2B5EF4-FFF2-40B4-BE49-F238E27FC236}">
                <a16:creationId xmlns:a16="http://schemas.microsoft.com/office/drawing/2014/main" id="{22039520-FC0B-4874-AA37-97983950CC7F}"/>
              </a:ext>
            </a:extLst>
          </p:cNvPr>
          <p:cNvSpPr>
            <a:spLocks noGrp="1"/>
          </p:cNvSpPr>
          <p:nvPr>
            <p:ph idx="1"/>
          </p:nvPr>
        </p:nvSpPr>
        <p:spPr/>
        <p:txBody>
          <a:bodyPr>
            <a:normAutofit fontScale="92500"/>
          </a:bodyPr>
          <a:lstStyle/>
          <a:p>
            <a:r>
              <a:rPr lang="fa-IR" dirty="0"/>
              <a:t>در گام بعد، پزشک باید </a:t>
            </a:r>
            <a:r>
              <a:rPr lang="fa-IR" dirty="0">
                <a:solidFill>
                  <a:srgbClr val="FF0000"/>
                </a:solidFill>
              </a:rPr>
              <a:t>ترجیحات بیمار </a:t>
            </a:r>
            <a:r>
              <a:rPr lang="fa-IR" dirty="0"/>
              <a:t>را در مورد تصمیم های خاصی که لازم است گرفته شود را بفهمد.</a:t>
            </a:r>
          </a:p>
          <a:p>
            <a:r>
              <a:rPr lang="fa-IR" dirty="0">
                <a:solidFill>
                  <a:srgbClr val="FF0000"/>
                </a:solidFill>
              </a:rPr>
              <a:t>در مورد 1-1:</a:t>
            </a:r>
          </a:p>
          <a:p>
            <a:pPr marL="514350" indent="-514350">
              <a:buFont typeface="+mj-lt"/>
              <a:buAutoNum type="arabicPeriod"/>
            </a:pPr>
            <a:r>
              <a:rPr lang="fa-IR" dirty="0"/>
              <a:t> آیا بیمار به اهداف مراقبتی و ارزشهای خود اشاره کرده است؟</a:t>
            </a:r>
          </a:p>
          <a:p>
            <a:pPr marL="514350" indent="-514350">
              <a:buFont typeface="+mj-lt"/>
              <a:buAutoNum type="arabicPeriod"/>
            </a:pPr>
            <a:r>
              <a:rPr lang="fa-IR" dirty="0"/>
              <a:t>آیا ترجیحات خود را در مورد بستری شدن و مراقبت در چنین موقعیتی بیان کرده است؟</a:t>
            </a:r>
          </a:p>
          <a:p>
            <a:pPr marL="514350" indent="-514350">
              <a:buFont typeface="+mj-lt"/>
              <a:buAutoNum type="arabicPeriod"/>
            </a:pPr>
            <a:r>
              <a:rPr lang="fa-IR" dirty="0"/>
              <a:t>آیا گفته است که می خواهد چه کسی از طرف او تصمیم بگیرد؟</a:t>
            </a:r>
          </a:p>
          <a:p>
            <a:endParaRPr lang="fa-IR" dirty="0"/>
          </a:p>
        </p:txBody>
      </p:sp>
    </p:spTree>
    <p:extLst>
      <p:ext uri="{BB962C8B-B14F-4D97-AF65-F5344CB8AC3E}">
        <p14:creationId xmlns:p14="http://schemas.microsoft.com/office/powerpoint/2010/main" val="196349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3AEE-E5A9-47AD-B87C-C2628F51F592}"/>
              </a:ext>
            </a:extLst>
          </p:cNvPr>
          <p:cNvSpPr>
            <a:spLocks noGrp="1"/>
          </p:cNvSpPr>
          <p:nvPr>
            <p:ph type="title"/>
          </p:nvPr>
        </p:nvSpPr>
        <p:spPr/>
        <p:txBody>
          <a:bodyPr/>
          <a:lstStyle/>
          <a:p>
            <a:r>
              <a:rPr lang="fa-IR" dirty="0"/>
              <a:t>نگرانیها، ارزشها و ترجیحات بیمار چیست؟</a:t>
            </a:r>
          </a:p>
        </p:txBody>
      </p:sp>
      <p:sp>
        <p:nvSpPr>
          <p:cNvPr id="3" name="Content Placeholder 2">
            <a:extLst>
              <a:ext uri="{FF2B5EF4-FFF2-40B4-BE49-F238E27FC236}">
                <a16:creationId xmlns:a16="http://schemas.microsoft.com/office/drawing/2014/main" id="{22039520-FC0B-4874-AA37-97983950CC7F}"/>
              </a:ext>
            </a:extLst>
          </p:cNvPr>
          <p:cNvSpPr>
            <a:spLocks noGrp="1"/>
          </p:cNvSpPr>
          <p:nvPr>
            <p:ph idx="1"/>
          </p:nvPr>
        </p:nvSpPr>
        <p:spPr/>
        <p:txBody>
          <a:bodyPr>
            <a:normAutofit/>
          </a:bodyPr>
          <a:lstStyle/>
          <a:p>
            <a:r>
              <a:rPr lang="fa-IR" dirty="0"/>
              <a:t>اگر بیمار فاقد ظرفیت تصمیم گیری است باید برایش یک </a:t>
            </a:r>
            <a:r>
              <a:rPr lang="fa-IR" dirty="0">
                <a:solidFill>
                  <a:srgbClr val="FF0000"/>
                </a:solidFill>
              </a:rPr>
              <a:t>تصمیم گیرنده جایگزین </a:t>
            </a:r>
            <a:r>
              <a:rPr lang="fa-IR" dirty="0"/>
              <a:t>مناسب، معمولاً از اعضای خانواده مشخص شود.</a:t>
            </a:r>
          </a:p>
        </p:txBody>
      </p:sp>
    </p:spTree>
    <p:extLst>
      <p:ext uri="{BB962C8B-B14F-4D97-AF65-F5344CB8AC3E}">
        <p14:creationId xmlns:p14="http://schemas.microsoft.com/office/powerpoint/2010/main" val="119555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A944-A7DB-49CF-8AA0-B365770E52C2}"/>
              </a:ext>
            </a:extLst>
          </p:cNvPr>
          <p:cNvSpPr>
            <a:spLocks noGrp="1"/>
          </p:cNvSpPr>
          <p:nvPr>
            <p:ph type="title"/>
          </p:nvPr>
        </p:nvSpPr>
        <p:spPr/>
        <p:txBody>
          <a:bodyPr/>
          <a:lstStyle/>
          <a:p>
            <a:r>
              <a:rPr lang="fa-IR" dirty="0"/>
              <a:t>نگرانی ها، ارزشها و ترجیحات پزشک چیست؟</a:t>
            </a:r>
          </a:p>
        </p:txBody>
      </p:sp>
      <p:sp>
        <p:nvSpPr>
          <p:cNvPr id="3" name="Content Placeholder 2">
            <a:extLst>
              <a:ext uri="{FF2B5EF4-FFF2-40B4-BE49-F238E27FC236}">
                <a16:creationId xmlns:a16="http://schemas.microsoft.com/office/drawing/2014/main" id="{49A5C0AA-6DA6-41C4-BD74-0544532E1E91}"/>
              </a:ext>
            </a:extLst>
          </p:cNvPr>
          <p:cNvSpPr>
            <a:spLocks noGrp="1"/>
          </p:cNvSpPr>
          <p:nvPr>
            <p:ph idx="1"/>
          </p:nvPr>
        </p:nvSpPr>
        <p:spPr/>
        <p:txBody>
          <a:bodyPr>
            <a:normAutofit fontScale="92500" lnSpcReduction="10000"/>
          </a:bodyPr>
          <a:lstStyle/>
          <a:p>
            <a:r>
              <a:rPr lang="fa-IR" dirty="0"/>
              <a:t>پزشکان در مورد تشخیص، پیش آگهی، گزینه مراقبتی و ریسک ها و منافع خود تجربه و تخصص دارند.</a:t>
            </a:r>
          </a:p>
          <a:p>
            <a:r>
              <a:rPr lang="fa-IR" dirty="0"/>
              <a:t>در مورد 1-1  پزشک ممکن است معتقد باشد که طولانی کردن زندگی بیمار سودمند است و باید درمان های موثر و کم ریسک را برای بیمار تجویز نماید.</a:t>
            </a:r>
          </a:p>
          <a:p>
            <a:r>
              <a:rPr lang="fa-IR" dirty="0"/>
              <a:t>عقاید شخصی پزشک می تواند از عقاید بیمار یا خانواده متفاوت باشد.</a:t>
            </a:r>
          </a:p>
          <a:p>
            <a:r>
              <a:rPr lang="fa-IR" dirty="0"/>
              <a:t>پزشک یاد ارزش های شخصی خود را شناسایی کند و بین ارزشهای خود و ارزش های بیمار تمایز قائل شود.</a:t>
            </a:r>
          </a:p>
        </p:txBody>
      </p:sp>
    </p:spTree>
    <p:extLst>
      <p:ext uri="{BB962C8B-B14F-4D97-AF65-F5344CB8AC3E}">
        <p14:creationId xmlns:p14="http://schemas.microsoft.com/office/powerpoint/2010/main" val="3800389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A944-A7DB-49CF-8AA0-B365770E52C2}"/>
              </a:ext>
            </a:extLst>
          </p:cNvPr>
          <p:cNvSpPr>
            <a:spLocks noGrp="1"/>
          </p:cNvSpPr>
          <p:nvPr>
            <p:ph type="title"/>
          </p:nvPr>
        </p:nvSpPr>
        <p:spPr/>
        <p:txBody>
          <a:bodyPr/>
          <a:lstStyle/>
          <a:p>
            <a:r>
              <a:rPr lang="fa-IR" dirty="0"/>
              <a:t>نگرانی ها، ارزشها و ترجیحات پزشک چیست؟</a:t>
            </a:r>
          </a:p>
        </p:txBody>
      </p:sp>
      <p:sp>
        <p:nvSpPr>
          <p:cNvPr id="3" name="Content Placeholder 2">
            <a:extLst>
              <a:ext uri="{FF2B5EF4-FFF2-40B4-BE49-F238E27FC236}">
                <a16:creationId xmlns:a16="http://schemas.microsoft.com/office/drawing/2014/main" id="{49A5C0AA-6DA6-41C4-BD74-0544532E1E91}"/>
              </a:ext>
            </a:extLst>
          </p:cNvPr>
          <p:cNvSpPr>
            <a:spLocks noGrp="1"/>
          </p:cNvSpPr>
          <p:nvPr>
            <p:ph idx="1"/>
          </p:nvPr>
        </p:nvSpPr>
        <p:spPr/>
        <p:txBody>
          <a:bodyPr>
            <a:normAutofit/>
          </a:bodyPr>
          <a:lstStyle/>
          <a:p>
            <a:r>
              <a:rPr lang="fa-IR" dirty="0"/>
              <a:t>پزشکان معمولاً در مورد عدم قطعیت، ریسکها و دیدگاههای مربوط به رابطه پزشک و بیمار ، نگرشها، ترجیحات و ارزشهای متفاوتی دارند.</a:t>
            </a:r>
          </a:p>
          <a:p>
            <a:r>
              <a:rPr lang="fa-IR" dirty="0"/>
              <a:t>پزشک باید بپذیرد که </a:t>
            </a:r>
            <a:r>
              <a:rPr lang="fa-IR" dirty="0">
                <a:solidFill>
                  <a:srgbClr val="FF0000"/>
                </a:solidFill>
              </a:rPr>
              <a:t>سایر کارکنان درمانی </a:t>
            </a:r>
            <a:r>
              <a:rPr lang="fa-IR" dirty="0"/>
              <a:t>ممکن است ارزشها یا ترجیحات متفاوتی داشته باشند.</a:t>
            </a:r>
          </a:p>
          <a:p>
            <a:r>
              <a:rPr lang="fa-IR" dirty="0"/>
              <a:t>یک راه برای ارزیابی چنین تفاوتهای پرسیدن سوالاتی از این قبیل است: </a:t>
            </a:r>
            <a:r>
              <a:rPr lang="fa-IR" dirty="0">
                <a:solidFill>
                  <a:srgbClr val="FF0000"/>
                </a:solidFill>
              </a:rPr>
              <a:t>آیا سایر پزشکان اهداف مراقبتی متفاوتی دارند؟ و توصیه های متفاوتی ارائه می دهند؟</a:t>
            </a:r>
          </a:p>
          <a:p>
            <a:endParaRPr lang="fa-IR" dirty="0"/>
          </a:p>
        </p:txBody>
      </p:sp>
    </p:spTree>
    <p:extLst>
      <p:ext uri="{BB962C8B-B14F-4D97-AF65-F5344CB8AC3E}">
        <p14:creationId xmlns:p14="http://schemas.microsoft.com/office/powerpoint/2010/main" val="81343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1B689-2288-2BA0-ADB2-66F7BC539A37}"/>
              </a:ext>
            </a:extLst>
          </p:cNvPr>
          <p:cNvSpPr>
            <a:spLocks noGrp="1"/>
          </p:cNvSpPr>
          <p:nvPr>
            <p:ph type="title"/>
          </p:nvPr>
        </p:nvSpPr>
        <p:spPr/>
        <p:txBody>
          <a:bodyPr/>
          <a:lstStyle/>
          <a:p>
            <a:r>
              <a:rPr lang="fa-IR" dirty="0">
                <a:solidFill>
                  <a:srgbClr val="FF0000"/>
                </a:solidFill>
              </a:rPr>
              <a:t>موضوعات شاخص</a:t>
            </a:r>
          </a:p>
        </p:txBody>
      </p:sp>
      <p:sp>
        <p:nvSpPr>
          <p:cNvPr id="5" name="Content Placeholder 4">
            <a:extLst>
              <a:ext uri="{FF2B5EF4-FFF2-40B4-BE49-F238E27FC236}">
                <a16:creationId xmlns:a16="http://schemas.microsoft.com/office/drawing/2014/main" id="{54342C51-14D3-F936-B085-782133D9DA85}"/>
              </a:ext>
            </a:extLst>
          </p:cNvPr>
          <p:cNvSpPr>
            <a:spLocks noGrp="1"/>
          </p:cNvSpPr>
          <p:nvPr>
            <p:ph idx="1"/>
          </p:nvPr>
        </p:nvSpPr>
        <p:spPr/>
        <p:txBody>
          <a:bodyPr/>
          <a:lstStyle/>
          <a:p>
            <a:r>
              <a:rPr lang="fa-IR" dirty="0"/>
              <a:t>پزشک و بیمار</a:t>
            </a:r>
          </a:p>
          <a:p>
            <a:r>
              <a:rPr lang="fa-IR" dirty="0"/>
              <a:t>پزشک و همکار</a:t>
            </a:r>
          </a:p>
          <a:p>
            <a:r>
              <a:rPr lang="fa-IR" dirty="0"/>
              <a:t>پزشک و جامعه</a:t>
            </a:r>
          </a:p>
          <a:p>
            <a:r>
              <a:rPr lang="fa-IR" dirty="0"/>
              <a:t>پزشک و پژوهش</a:t>
            </a:r>
          </a:p>
        </p:txBody>
      </p:sp>
      <p:sp>
        <p:nvSpPr>
          <p:cNvPr id="3" name="Footer Placeholder 2">
            <a:extLst>
              <a:ext uri="{FF2B5EF4-FFF2-40B4-BE49-F238E27FC236}">
                <a16:creationId xmlns:a16="http://schemas.microsoft.com/office/drawing/2014/main" id="{2ECD25C8-A199-76E8-BDE2-E78A57C5B496}"/>
              </a:ext>
            </a:extLst>
          </p:cNvPr>
          <p:cNvSpPr>
            <a:spLocks noGrp="1"/>
          </p:cNvSpPr>
          <p:nvPr>
            <p:ph type="ftr" sz="quarter" idx="11"/>
          </p:nvPr>
        </p:nvSpPr>
        <p:spPr/>
        <p:txBody>
          <a:bodyPr/>
          <a:lstStyle/>
          <a:p>
            <a:r>
              <a:rPr lang="fa-IR"/>
              <a:t>خصوصیات اصلی اخلاق پزشکی</a:t>
            </a:r>
            <a:endParaRPr lang="en-US"/>
          </a:p>
        </p:txBody>
      </p:sp>
    </p:spTree>
    <p:extLst>
      <p:ext uri="{BB962C8B-B14F-4D97-AF65-F5344CB8AC3E}">
        <p14:creationId xmlns:p14="http://schemas.microsoft.com/office/powerpoint/2010/main" val="120235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676A-3EAB-4B02-A0FC-03EB877B56CF}"/>
              </a:ext>
            </a:extLst>
          </p:cNvPr>
          <p:cNvSpPr>
            <a:spLocks noGrp="1"/>
          </p:cNvSpPr>
          <p:nvPr>
            <p:ph type="title"/>
          </p:nvPr>
        </p:nvSpPr>
        <p:spPr/>
        <p:txBody>
          <a:bodyPr/>
          <a:lstStyle/>
          <a:p>
            <a:r>
              <a:rPr lang="fa-IR" dirty="0"/>
              <a:t>ملاحظات یا سوالات اخلاقی چه هستند؟</a:t>
            </a:r>
          </a:p>
        </p:txBody>
      </p:sp>
      <p:sp>
        <p:nvSpPr>
          <p:cNvPr id="3" name="Content Placeholder 2">
            <a:extLst>
              <a:ext uri="{FF2B5EF4-FFF2-40B4-BE49-F238E27FC236}">
                <a16:creationId xmlns:a16="http://schemas.microsoft.com/office/drawing/2014/main" id="{C75BF974-67DD-43E8-AC45-E7E7F7B5645F}"/>
              </a:ext>
            </a:extLst>
          </p:cNvPr>
          <p:cNvSpPr>
            <a:spLocks noGrp="1"/>
          </p:cNvSpPr>
          <p:nvPr>
            <p:ph idx="1"/>
          </p:nvPr>
        </p:nvSpPr>
        <p:spPr/>
        <p:txBody>
          <a:bodyPr>
            <a:normAutofit fontScale="92500" lnSpcReduction="20000"/>
          </a:bodyPr>
          <a:lstStyle/>
          <a:p>
            <a:r>
              <a:rPr lang="fa-IR" dirty="0"/>
              <a:t>بطور کلی، بیان ملاحظات و </a:t>
            </a:r>
            <a:r>
              <a:rPr lang="fa-IR" dirty="0">
                <a:solidFill>
                  <a:srgbClr val="FF0000"/>
                </a:solidFill>
              </a:rPr>
              <a:t>سوالات اخلاقی با اصطلاحات خاص</a:t>
            </a:r>
            <a:r>
              <a:rPr lang="fa-IR" dirty="0"/>
              <a:t>، بجای مفاهیم اخلاقی وسیع از قبیل اتونومی و سود رسانی، مفید است.</a:t>
            </a:r>
          </a:p>
          <a:p>
            <a:r>
              <a:rPr lang="fa-IR" dirty="0"/>
              <a:t>در مورد 1-1 سوالات خاص عبارتند از:</a:t>
            </a:r>
          </a:p>
          <a:p>
            <a:pPr marL="514350" indent="-514350">
              <a:buFont typeface="+mj-lt"/>
              <a:buAutoNum type="arabicPeriod"/>
            </a:pPr>
            <a:r>
              <a:rPr lang="fa-IR" dirty="0"/>
              <a:t>وقتی بیمار ظرفیت تصمیمگیری ندارد چه کسی به عنوان تصمیم گیرنده جایگزین باشد؟</a:t>
            </a:r>
          </a:p>
          <a:p>
            <a:pPr marL="514350" indent="-514350">
              <a:buFont typeface="+mj-lt"/>
              <a:buAutoNum type="arabicPeriod"/>
            </a:pPr>
            <a:r>
              <a:rPr lang="fa-IR" dirty="0"/>
              <a:t>اساس تصمیمات تصمیم گیرنده جایگزین چه باید باشد؟</a:t>
            </a:r>
          </a:p>
          <a:p>
            <a:pPr marL="514350" indent="-514350">
              <a:buFont typeface="+mj-lt"/>
              <a:buAutoNum type="arabicPeriod"/>
            </a:pPr>
            <a:r>
              <a:rPr lang="fa-IR" dirty="0"/>
              <a:t>در این موقعیت، آیا باید تجویز آنتی بیوتیک برای ذات الریه، درمان تهاجمی محسوب شود؟</a:t>
            </a:r>
          </a:p>
        </p:txBody>
      </p:sp>
    </p:spTree>
    <p:extLst>
      <p:ext uri="{BB962C8B-B14F-4D97-AF65-F5344CB8AC3E}">
        <p14:creationId xmlns:p14="http://schemas.microsoft.com/office/powerpoint/2010/main" val="378389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676A-3EAB-4B02-A0FC-03EB877B56CF}"/>
              </a:ext>
            </a:extLst>
          </p:cNvPr>
          <p:cNvSpPr>
            <a:spLocks noGrp="1"/>
          </p:cNvSpPr>
          <p:nvPr>
            <p:ph type="title"/>
          </p:nvPr>
        </p:nvSpPr>
        <p:spPr/>
        <p:txBody>
          <a:bodyPr/>
          <a:lstStyle/>
          <a:p>
            <a:r>
              <a:rPr lang="fa-IR" dirty="0"/>
              <a:t>ملاحظات یا سوالات اخلاقی چه هستند؟</a:t>
            </a:r>
          </a:p>
        </p:txBody>
      </p:sp>
      <p:sp>
        <p:nvSpPr>
          <p:cNvPr id="3" name="Content Placeholder 2">
            <a:extLst>
              <a:ext uri="{FF2B5EF4-FFF2-40B4-BE49-F238E27FC236}">
                <a16:creationId xmlns:a16="http://schemas.microsoft.com/office/drawing/2014/main" id="{C75BF974-67DD-43E8-AC45-E7E7F7B5645F}"/>
              </a:ext>
            </a:extLst>
          </p:cNvPr>
          <p:cNvSpPr>
            <a:spLocks noGrp="1"/>
          </p:cNvSpPr>
          <p:nvPr>
            <p:ph idx="1"/>
          </p:nvPr>
        </p:nvSpPr>
        <p:spPr/>
        <p:txBody>
          <a:bodyPr>
            <a:normAutofit/>
          </a:bodyPr>
          <a:lstStyle/>
          <a:p>
            <a:r>
              <a:rPr lang="fa-IR" dirty="0"/>
              <a:t>اهمیت بیان اختصاصی مسئله را می توان با مثالی از چگونگی بیان مسایل پزشکی توسط پزشکان نشان داد.</a:t>
            </a:r>
          </a:p>
          <a:p>
            <a:r>
              <a:rPr lang="fa-IR" dirty="0"/>
              <a:t>معرفی کتواسیدوز دیابتی به عنوان مشکل " هومئوستاز" هرچند قالب کلی برای دسته بندی این بیماران است اما مفید نیست. </a:t>
            </a:r>
          </a:p>
          <a:p>
            <a:r>
              <a:rPr lang="fa-IR" dirty="0"/>
              <a:t>در مدیریت بالینی، بسیار مفیدتر است که مشکلت خاص از قبیا مایع درمانی، هایپرگلیسمی، اختلالات پتاسیم، اسیدوز و رخداد های زمینه ساز شناسایی شود.</a:t>
            </a:r>
          </a:p>
          <a:p>
            <a:endParaRPr lang="fa-IR" dirty="0"/>
          </a:p>
          <a:p>
            <a:endParaRPr lang="fa-IR" dirty="0"/>
          </a:p>
        </p:txBody>
      </p:sp>
    </p:spTree>
    <p:extLst>
      <p:ext uri="{BB962C8B-B14F-4D97-AF65-F5344CB8AC3E}">
        <p14:creationId xmlns:p14="http://schemas.microsoft.com/office/powerpoint/2010/main" val="3735702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676A-3EAB-4B02-A0FC-03EB877B56CF}"/>
              </a:ext>
            </a:extLst>
          </p:cNvPr>
          <p:cNvSpPr>
            <a:spLocks noGrp="1"/>
          </p:cNvSpPr>
          <p:nvPr>
            <p:ph type="title"/>
          </p:nvPr>
        </p:nvSpPr>
        <p:spPr/>
        <p:txBody>
          <a:bodyPr/>
          <a:lstStyle/>
          <a:p>
            <a:r>
              <a:rPr lang="fa-IR" dirty="0"/>
              <a:t>ملاحظات یا سوالات اخلاقی چه هستند؟</a:t>
            </a:r>
          </a:p>
        </p:txBody>
      </p:sp>
      <p:sp>
        <p:nvSpPr>
          <p:cNvPr id="3" name="Content Placeholder 2">
            <a:extLst>
              <a:ext uri="{FF2B5EF4-FFF2-40B4-BE49-F238E27FC236}">
                <a16:creationId xmlns:a16="http://schemas.microsoft.com/office/drawing/2014/main" id="{C75BF974-67DD-43E8-AC45-E7E7F7B5645F}"/>
              </a:ext>
            </a:extLst>
          </p:cNvPr>
          <p:cNvSpPr>
            <a:spLocks noGrp="1"/>
          </p:cNvSpPr>
          <p:nvPr>
            <p:ph idx="1"/>
          </p:nvPr>
        </p:nvSpPr>
        <p:spPr/>
        <p:txBody>
          <a:bodyPr>
            <a:normAutofit/>
          </a:bodyPr>
          <a:lstStyle/>
          <a:p>
            <a:r>
              <a:rPr lang="fa-IR" dirty="0"/>
              <a:t>بیان مسایل پزشکی بصورت اختصاصی، تصمیمات و مدیریت بالینی را تسهیل می کند.</a:t>
            </a:r>
          </a:p>
          <a:p>
            <a:r>
              <a:rPr lang="fa-IR" dirty="0"/>
              <a:t>هر مسئله پزشکی خاص، ملاحظاتی را به وجود می آورد که پزشک باید در نظر بگیرد.</a:t>
            </a:r>
          </a:p>
          <a:p>
            <a:r>
              <a:rPr lang="fa-IR" dirty="0"/>
              <a:t>به عنوان مثال، پتاسیم سرم به عنوان یک مسئله، تاکید دارد که سطح پتاسیم باید در حضور اسیدوز،  بالا برود و بیانگر مقدار پتاسیم از دست رفته کل بدن و سرعت جایگزینی است.</a:t>
            </a:r>
          </a:p>
          <a:p>
            <a:endParaRPr lang="fa-IR" dirty="0"/>
          </a:p>
        </p:txBody>
      </p:sp>
    </p:spTree>
    <p:extLst>
      <p:ext uri="{BB962C8B-B14F-4D97-AF65-F5344CB8AC3E}">
        <p14:creationId xmlns:p14="http://schemas.microsoft.com/office/powerpoint/2010/main" val="238544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A62C-E1EC-4924-ADE7-9BD7AAC36B1B}"/>
              </a:ext>
            </a:extLst>
          </p:cNvPr>
          <p:cNvSpPr>
            <a:spLocks noGrp="1"/>
          </p:cNvSpPr>
          <p:nvPr>
            <p:ph type="title"/>
          </p:nvPr>
        </p:nvSpPr>
        <p:spPr/>
        <p:txBody>
          <a:bodyPr>
            <a:normAutofit/>
          </a:bodyPr>
          <a:lstStyle/>
          <a:p>
            <a:r>
              <a:rPr lang="fa-IR" dirty="0"/>
              <a:t>کدام راهنماهای اخلاقی در این مسئله مطرح هستند و این معضل را چگونه می توان حل کرد؟</a:t>
            </a:r>
          </a:p>
        </p:txBody>
      </p:sp>
      <p:sp>
        <p:nvSpPr>
          <p:cNvPr id="3" name="Content Placeholder 2">
            <a:extLst>
              <a:ext uri="{FF2B5EF4-FFF2-40B4-BE49-F238E27FC236}">
                <a16:creationId xmlns:a16="http://schemas.microsoft.com/office/drawing/2014/main" id="{47AEADAB-51DA-4FBD-9AAE-8454948586ED}"/>
              </a:ext>
            </a:extLst>
          </p:cNvPr>
          <p:cNvSpPr>
            <a:spLocks noGrp="1"/>
          </p:cNvSpPr>
          <p:nvPr>
            <p:ph idx="1"/>
          </p:nvPr>
        </p:nvSpPr>
        <p:spPr/>
        <p:txBody>
          <a:bodyPr>
            <a:normAutofit fontScale="92500"/>
          </a:bodyPr>
          <a:lstStyle/>
          <a:p>
            <a:r>
              <a:rPr lang="fa-IR" dirty="0">
                <a:solidFill>
                  <a:srgbClr val="FF0000"/>
                </a:solidFill>
              </a:rPr>
              <a:t>ملاحظات اخلاقی خاص و شناخته شده </a:t>
            </a:r>
            <a:r>
              <a:rPr lang="fa-IR" dirty="0"/>
              <a:t>بیانگر راهنماهای اخلاقی هستند که باید مورد توجه قرار بگیرند و رویکردی  را برای حل مسائل نشان می دهند.</a:t>
            </a:r>
          </a:p>
          <a:p>
            <a:r>
              <a:rPr lang="fa-IR" dirty="0"/>
              <a:t>راهنما ها برای هدایت اعمال و تصمیمات پزشکان، از مفاهیم بیش از اندازه کلی و </a:t>
            </a:r>
            <a:r>
              <a:rPr lang="fa-IR" dirty="0" err="1"/>
              <a:t>مطلقی</a:t>
            </a:r>
            <a:r>
              <a:rPr lang="fa-IR" dirty="0"/>
              <a:t> مثل " احترام به اشخاص" و " سودرسانی"  و غیره </a:t>
            </a:r>
            <a:r>
              <a:rPr lang="fa-IR" dirty="0">
                <a:solidFill>
                  <a:srgbClr val="FF0000"/>
                </a:solidFill>
              </a:rPr>
              <a:t>بایستی اختصاصی تر باشند</a:t>
            </a:r>
            <a:r>
              <a:rPr lang="fa-IR" dirty="0"/>
              <a:t>.</a:t>
            </a:r>
          </a:p>
          <a:p>
            <a:r>
              <a:rPr lang="fa-IR" dirty="0"/>
              <a:t>راهنماهای کلی باید در شرایط خاص هر مورد و موقعیت بالینی، تفسیر و کاربردی شوند.</a:t>
            </a:r>
          </a:p>
        </p:txBody>
      </p:sp>
    </p:spTree>
    <p:extLst>
      <p:ext uri="{BB962C8B-B14F-4D97-AF65-F5344CB8AC3E}">
        <p14:creationId xmlns:p14="http://schemas.microsoft.com/office/powerpoint/2010/main" val="2199392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DBAB-E542-41F6-DD7E-9148F730C405}"/>
              </a:ext>
            </a:extLst>
          </p:cNvPr>
          <p:cNvSpPr>
            <a:spLocks noGrp="1"/>
          </p:cNvSpPr>
          <p:nvPr>
            <p:ph type="title"/>
          </p:nvPr>
        </p:nvSpPr>
        <p:spPr/>
        <p:txBody>
          <a:bodyPr/>
          <a:lstStyle/>
          <a:p>
            <a:pPr marR="0" rtl="1"/>
            <a:r>
              <a:rPr lang="fa-IR" b="0" i="0" u="none" strike="noStrike" kern="100" baseline="0">
                <a:solidFill>
                  <a:srgbClr val="7030A0"/>
                </a:solidFill>
                <a:cs typeface="B Titr" panose="00000700000000000000" pitchFamily="2" charset="-78"/>
              </a:rPr>
              <a:t>منشور پزشکان </a:t>
            </a:r>
          </a:p>
        </p:txBody>
      </p:sp>
      <p:sp>
        <p:nvSpPr>
          <p:cNvPr id="3" name="Text Placeholder 2">
            <a:extLst>
              <a:ext uri="{FF2B5EF4-FFF2-40B4-BE49-F238E27FC236}">
                <a16:creationId xmlns:a16="http://schemas.microsoft.com/office/drawing/2014/main" id="{0AE89B02-A024-E950-E0B6-F6013B04E57B}"/>
              </a:ext>
            </a:extLst>
          </p:cNvPr>
          <p:cNvSpPr>
            <a:spLocks noGrp="1"/>
          </p:cNvSpPr>
          <p:nvPr>
            <p:ph type="body" idx="1"/>
          </p:nvPr>
        </p:nvSpPr>
        <p:spPr/>
        <p:txBody>
          <a:bodyPr/>
          <a:lstStyle/>
          <a:p>
            <a:pPr marR="0" lvl="0" rtl="1"/>
            <a:r>
              <a:rPr lang="fa-IR" b="0" i="0" u="none" strike="noStrike" kern="100" baseline="0" dirty="0">
                <a:cs typeface="B Nazanin" panose="00000400000000000000" pitchFamily="2" charset="-78"/>
              </a:rPr>
              <a:t>«</a:t>
            </a:r>
            <a:r>
              <a:rPr lang="fa-IR" b="0" i="0" u="none" strike="noStrike" kern="100" baseline="0" dirty="0">
                <a:solidFill>
                  <a:srgbClr val="FF0000"/>
                </a:solidFill>
                <a:cs typeface="B Compset" panose="00000400000000000000" pitchFamily="2" charset="-78"/>
              </a:rPr>
              <a:t>منشور پزشکان</a:t>
            </a:r>
            <a:r>
              <a:rPr lang="fa-IR" b="0" i="0" u="none" strike="noStrike" kern="100" baseline="0" dirty="0">
                <a:solidFill>
                  <a:srgbClr val="FF0000"/>
                </a:solidFill>
                <a:cs typeface="B Nazanin" panose="00000400000000000000" pitchFamily="2" charset="-78"/>
              </a:rPr>
              <a:t>»[</a:t>
            </a:r>
            <a:r>
              <a:rPr lang="en-US" b="0" i="0" u="none" strike="noStrike" kern="100" baseline="0" dirty="0">
                <a:solidFill>
                  <a:srgbClr val="000000"/>
                </a:solidFill>
                <a:latin typeface="Arial" panose="020B0604020202020204" pitchFamily="34" charset="0"/>
                <a:cs typeface="B Nazanin" panose="00000400000000000000" pitchFamily="2" charset="-78"/>
              </a:rPr>
              <a:t> Physicians’ Charter</a:t>
            </a:r>
            <a:r>
              <a:rPr lang="fa-IR" b="0" i="0" u="none" strike="noStrike" kern="100" baseline="0" dirty="0">
                <a:solidFill>
                  <a:srgbClr val="000000"/>
                </a:solidFill>
                <a:latin typeface="Arial" panose="020B0604020202020204" pitchFamily="34" charset="0"/>
                <a:cs typeface="B Nazanin" panose="00000400000000000000" pitchFamily="2" charset="-78"/>
              </a:rPr>
              <a:t>] که بورد داخلی آمریکا، کالج پزشکان آمریکا- </a:t>
            </a:r>
            <a:r>
              <a:rPr lang="fa-IR" b="0" i="0" u="none" strike="noStrike" kern="100" baseline="0" dirty="0" err="1">
                <a:solidFill>
                  <a:srgbClr val="000000"/>
                </a:solidFill>
                <a:latin typeface="Arial" panose="020B0604020202020204" pitchFamily="34" charset="0"/>
                <a:cs typeface="B Nazanin" panose="00000400000000000000" pitchFamily="2" charset="-78"/>
              </a:rPr>
              <a:t>جامعه‌ی</a:t>
            </a:r>
            <a:r>
              <a:rPr lang="fa-IR" b="0" i="0" u="none" strike="noStrike" kern="100" baseline="0" dirty="0">
                <a:solidFill>
                  <a:srgbClr val="000000"/>
                </a:solidFill>
                <a:latin typeface="Arial" panose="020B0604020202020204" pitchFamily="34" charset="0"/>
                <a:cs typeface="B Nazanin" panose="00000400000000000000" pitchFamily="2" charset="-78"/>
              </a:rPr>
              <a:t> طب داخلی آمریکا و سازمان اروپایی طب داخلی، آن را </a:t>
            </a:r>
            <a:r>
              <a:rPr lang="fa-IR" b="0" i="0" u="none" strike="noStrike" kern="100" baseline="0" dirty="0" err="1">
                <a:solidFill>
                  <a:srgbClr val="000000"/>
                </a:solidFill>
                <a:latin typeface="Arial" panose="020B0604020202020204" pitchFamily="34" charset="0"/>
                <a:cs typeface="B Nazanin" panose="00000400000000000000" pitchFamily="2" charset="-78"/>
              </a:rPr>
              <a:t>به‌صورت</a:t>
            </a:r>
            <a:r>
              <a:rPr lang="fa-IR" b="0" i="0" u="none" strike="noStrike" kern="100" baseline="0" dirty="0">
                <a:solidFill>
                  <a:srgbClr val="000000"/>
                </a:solidFill>
                <a:latin typeface="Arial" panose="020B0604020202020204" pitchFamily="34" charset="0"/>
                <a:cs typeface="B Nazanin" panose="00000400000000000000" pitchFamily="2" charset="-78"/>
              </a:rPr>
              <a:t> مشترک تدوین و منتشر </a:t>
            </a:r>
            <a:r>
              <a:rPr lang="fa-IR" b="0" i="0" u="none" strike="noStrike" kern="100" baseline="0" dirty="0" err="1">
                <a:solidFill>
                  <a:srgbClr val="000000"/>
                </a:solidFill>
                <a:latin typeface="Arial" panose="020B0604020202020204" pitchFamily="34" charset="0"/>
                <a:cs typeface="B Nazanin" panose="00000400000000000000" pitchFamily="2" charset="-78"/>
              </a:rPr>
              <a:t>کرده‌اند</a:t>
            </a:r>
            <a:r>
              <a:rPr lang="fa-IR" b="0" i="0" u="none" strike="noStrike" kern="100" baseline="0" dirty="0">
                <a:solidFill>
                  <a:srgbClr val="000000"/>
                </a:solidFill>
                <a:latin typeface="Arial" panose="020B0604020202020204" pitchFamily="34" charset="0"/>
                <a:cs typeface="B Nazanin" panose="00000400000000000000" pitchFamily="2" charset="-78"/>
              </a:rPr>
              <a:t>‌، </a:t>
            </a:r>
            <a:r>
              <a:rPr lang="fa-IR" b="0" i="0" u="none" strike="noStrike" kern="100" baseline="0" dirty="0" err="1">
                <a:solidFill>
                  <a:srgbClr val="FF0000"/>
                </a:solidFill>
                <a:latin typeface="Arial" panose="020B0604020202020204" pitchFamily="34" charset="0"/>
                <a:cs typeface="B Compset" panose="00000400000000000000" pitchFamily="2" charset="-78"/>
              </a:rPr>
              <a:t>مجموعه‌رفتارهای</a:t>
            </a:r>
            <a:r>
              <a:rPr lang="fa-IR" b="0" i="0" u="none" strike="noStrike" kern="100" baseline="0" dirty="0">
                <a:solidFill>
                  <a:srgbClr val="FF0000"/>
                </a:solidFill>
                <a:latin typeface="Arial" panose="020B0604020202020204" pitchFamily="34" charset="0"/>
                <a:cs typeface="B Compset" panose="00000400000000000000" pitchFamily="2" charset="-78"/>
              </a:rPr>
              <a:t> کلیدی</a:t>
            </a:r>
            <a:r>
              <a:rPr lang="fa-IR" b="0" i="0" u="none" strike="noStrike" kern="100" baseline="0" dirty="0">
                <a:solidFill>
                  <a:srgbClr val="FF0000"/>
                </a:solidFill>
                <a:latin typeface="Arial" panose="020B0604020202020204" pitchFamily="34" charset="0"/>
                <a:cs typeface="B Nazanin" panose="00000400000000000000" pitchFamily="2" charset="-78"/>
              </a:rPr>
              <a:t> تعهد </a:t>
            </a:r>
            <a:r>
              <a:rPr lang="fa-IR" b="0" i="0" u="none" strike="noStrike" kern="100" baseline="0" dirty="0" err="1">
                <a:solidFill>
                  <a:srgbClr val="FF0000"/>
                </a:solidFill>
                <a:latin typeface="Arial" panose="020B0604020202020204" pitchFamily="34" charset="0"/>
                <a:cs typeface="B Nazanin" panose="00000400000000000000" pitchFamily="2" charset="-78"/>
              </a:rPr>
              <a:t>حرفه‌ای</a:t>
            </a:r>
            <a:r>
              <a:rPr lang="fa-IR" b="0" i="0" u="none" strike="noStrike" kern="100" baseline="0" dirty="0">
                <a:solidFill>
                  <a:srgbClr val="FF0000"/>
                </a:solidFill>
                <a:latin typeface="Arial" panose="020B0604020202020204" pitchFamily="34" charset="0"/>
                <a:cs typeface="B Nazanin" panose="00000400000000000000" pitchFamily="2" charset="-78"/>
              </a:rPr>
              <a:t> را در </a:t>
            </a:r>
            <a:r>
              <a:rPr lang="fa-IR" b="0" i="0" u="none" strike="noStrike" kern="100" baseline="0" dirty="0">
                <a:solidFill>
                  <a:srgbClr val="FF0000"/>
                </a:solidFill>
                <a:latin typeface="Arial" panose="020B0604020202020204" pitchFamily="34" charset="0"/>
                <a:cs typeface="B Compset" panose="00000400000000000000" pitchFamily="2" charset="-78"/>
              </a:rPr>
              <a:t>سه اصل</a:t>
            </a:r>
            <a:r>
              <a:rPr lang="fa-IR" b="0" i="0" u="none" strike="noStrike" kern="100" baseline="0" dirty="0">
                <a:solidFill>
                  <a:srgbClr val="FF0000"/>
                </a:solidFill>
                <a:latin typeface="Arial" panose="020B0604020202020204" pitchFamily="34" charset="0"/>
                <a:cs typeface="B Nazanin" panose="00000400000000000000" pitchFamily="2" charset="-78"/>
              </a:rPr>
              <a:t> بنیادین و </a:t>
            </a:r>
            <a:r>
              <a:rPr lang="fa-IR" b="0" i="0" u="none" strike="noStrike" kern="100" baseline="0" dirty="0">
                <a:solidFill>
                  <a:srgbClr val="FF0000"/>
                </a:solidFill>
                <a:latin typeface="Arial" panose="020B0604020202020204" pitchFamily="34" charset="0"/>
                <a:cs typeface="B Compset" panose="00000400000000000000" pitchFamily="2" charset="-78"/>
              </a:rPr>
              <a:t>ده تعهد</a:t>
            </a:r>
            <a:r>
              <a:rPr lang="fa-IR" b="0" i="0" u="none" strike="noStrike" kern="100" baseline="0" dirty="0">
                <a:solidFill>
                  <a:srgbClr val="FF0000"/>
                </a:solidFill>
                <a:latin typeface="Arial" panose="020B0604020202020204" pitchFamily="34" charset="0"/>
                <a:cs typeface="B Nazanin" panose="00000400000000000000" pitchFamily="2" charset="-78"/>
              </a:rPr>
              <a:t> عینی خلاصه کرده است (۱۲).</a:t>
            </a:r>
          </a:p>
          <a:p>
            <a:pPr marR="0" lvl="0" rtl="1"/>
            <a:r>
              <a:rPr lang="fa-IR" b="0" i="0" u="none" strike="noStrike" kern="100" baseline="0" dirty="0">
                <a:solidFill>
                  <a:srgbClr val="FF0000"/>
                </a:solidFill>
                <a:cs typeface="B Compset" panose="00000400000000000000" pitchFamily="2" charset="-78"/>
              </a:rPr>
              <a:t> منظور از اصول بنیادین</a:t>
            </a:r>
            <a:r>
              <a:rPr lang="fa-IR" b="0" i="0" u="none" strike="noStrike" kern="100" baseline="0" dirty="0">
                <a:solidFill>
                  <a:srgbClr val="FF0000"/>
                </a:solidFill>
                <a:cs typeface="B Nazanin" panose="00000400000000000000" pitchFamily="2" charset="-78"/>
              </a:rPr>
              <a:t>، این است که </a:t>
            </a:r>
            <a:r>
              <a:rPr lang="fa-IR" b="0" i="0" u="none" strike="noStrike" kern="100" baseline="0" dirty="0" err="1">
                <a:solidFill>
                  <a:srgbClr val="FF0000"/>
                </a:solidFill>
                <a:cs typeface="B Nazanin" panose="00000400000000000000" pitchFamily="2" charset="-78"/>
              </a:rPr>
              <a:t>آن‌ها</a:t>
            </a:r>
            <a:r>
              <a:rPr lang="fa-IR" b="0" i="0" u="none" strike="noStrike" kern="100" baseline="0" dirty="0">
                <a:solidFill>
                  <a:srgbClr val="FF0000"/>
                </a:solidFill>
                <a:cs typeface="B Nazanin" panose="00000400000000000000" pitchFamily="2" charset="-78"/>
              </a:rPr>
              <a:t> نباید تحت تأثیر مسائلی همچون: </a:t>
            </a:r>
          </a:p>
          <a:p>
            <a:pPr marL="914400" marR="7200" lvl="1" indent="-457200">
              <a:buFont typeface="+mj-lt"/>
              <a:buAutoNum type="arabicPeriod"/>
            </a:pPr>
            <a:r>
              <a:rPr lang="fa-IR" b="0" i="0" u="none" strike="noStrike" kern="100" baseline="0" dirty="0">
                <a:cs typeface="B Nazanin" panose="00000400000000000000" pitchFamily="2" charset="-78"/>
              </a:rPr>
              <a:t>شرایط مالی</a:t>
            </a:r>
          </a:p>
          <a:p>
            <a:pPr marL="914400" lvl="1" indent="-457200">
              <a:buFont typeface="+mj-lt"/>
              <a:buAutoNum type="arabicPeriod"/>
            </a:pPr>
            <a:r>
              <a:rPr lang="fa-IR" b="0" i="0" u="none" strike="noStrike" kern="100" baseline="0" dirty="0">
                <a:cs typeface="B Nazanin" panose="00000400000000000000" pitchFamily="2" charset="-78"/>
              </a:rPr>
              <a:t>فشارهای اجتماعی</a:t>
            </a:r>
          </a:p>
          <a:p>
            <a:pPr marL="914400" lvl="1" indent="-457200">
              <a:buFont typeface="+mj-lt"/>
              <a:buAutoNum type="arabicPeriod"/>
            </a:pPr>
            <a:r>
              <a:rPr lang="fa-IR" b="0" i="0" u="none" strike="noStrike" kern="100" baseline="0" dirty="0" err="1">
                <a:cs typeface="B Nazanin" panose="00000400000000000000" pitchFamily="2" charset="-78"/>
              </a:rPr>
              <a:t>محدودیت‌ها</a:t>
            </a:r>
            <a:r>
              <a:rPr lang="fa-IR" b="0" i="0" u="none" strike="noStrike" kern="100" baseline="0" dirty="0">
                <a:cs typeface="B Nazanin" panose="00000400000000000000" pitchFamily="2" charset="-78"/>
              </a:rPr>
              <a:t> و ضوابط سازمانی و </a:t>
            </a:r>
            <a:r>
              <a:rPr lang="fa-IR" b="0" i="0" u="none" strike="noStrike" kern="100" baseline="0" dirty="0" err="1">
                <a:cs typeface="B Nazanin" panose="00000400000000000000" pitchFamily="2" charset="-78"/>
              </a:rPr>
              <a:t>بیمه‌ای</a:t>
            </a:r>
            <a:r>
              <a:rPr lang="fa-IR" b="0" i="0" u="none" strike="noStrike" kern="100" baseline="0" dirty="0">
                <a:cs typeface="B Nazanin" panose="00000400000000000000" pitchFamily="2" charset="-78"/>
              </a:rPr>
              <a:t> مخدوش شوند</a:t>
            </a:r>
          </a:p>
          <a:p>
            <a:pPr marR="0" lvl="0" rtl="1"/>
            <a:r>
              <a:rPr lang="fa-IR" b="0" i="0" u="none" strike="noStrike" kern="100" baseline="0" dirty="0">
                <a:cs typeface="B Nazanin" panose="00000400000000000000" pitchFamily="2" charset="-78"/>
              </a:rPr>
              <a:t>و تنها، </a:t>
            </a:r>
            <a:r>
              <a:rPr lang="fa-IR" b="0" i="0" u="none" strike="noStrike" kern="100" baseline="0" dirty="0" err="1">
                <a:cs typeface="B Nazanin" panose="00000400000000000000" pitchFamily="2" charset="-78"/>
              </a:rPr>
              <a:t>تزاحم</a:t>
            </a:r>
            <a:r>
              <a:rPr lang="fa-IR" b="0" i="0" u="none" strike="noStrike" kern="100" baseline="0" dirty="0">
                <a:cs typeface="B Nazanin" panose="00000400000000000000" pitchFamily="2" charset="-78"/>
              </a:rPr>
              <a:t> این اصول با یکدیگر </a:t>
            </a:r>
            <a:r>
              <a:rPr lang="fa-IR" b="0" i="0" u="none" strike="noStrike" kern="100" baseline="0" dirty="0" err="1">
                <a:cs typeface="B Nazanin" panose="00000400000000000000" pitchFamily="2" charset="-78"/>
              </a:rPr>
              <a:t>می‌تواند</a:t>
            </a:r>
            <a:r>
              <a:rPr lang="fa-IR" b="0" i="0" u="none" strike="noStrike" kern="100" baseline="0" dirty="0">
                <a:cs typeface="B Nazanin" panose="00000400000000000000" pitchFamily="2" charset="-78"/>
              </a:rPr>
              <a:t> موجب محدودیت یکی در مقابل دیگری شود. </a:t>
            </a:r>
          </a:p>
        </p:txBody>
      </p:sp>
    </p:spTree>
    <p:extLst>
      <p:ext uri="{BB962C8B-B14F-4D97-AF65-F5344CB8AC3E}">
        <p14:creationId xmlns:p14="http://schemas.microsoft.com/office/powerpoint/2010/main" val="365958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0EF5-19AA-31B7-3938-46F908C3E3DF}"/>
              </a:ext>
            </a:extLst>
          </p:cNvPr>
          <p:cNvSpPr>
            <a:spLocks noGrp="1"/>
          </p:cNvSpPr>
          <p:nvPr>
            <p:ph type="title"/>
          </p:nvPr>
        </p:nvSpPr>
        <p:spPr/>
        <p:txBody>
          <a:bodyPr/>
          <a:lstStyle/>
          <a:p>
            <a:pPr marR="0" rtl="1"/>
            <a:r>
              <a:rPr lang="fa-IR" b="0" i="0" u="none" strike="noStrike" kern="100" baseline="0">
                <a:solidFill>
                  <a:srgbClr val="7030A0"/>
                </a:solidFill>
                <a:cs typeface="B Titr" panose="00000700000000000000" pitchFamily="2" charset="-78"/>
              </a:rPr>
              <a:t>سه اصل بنیادین‌</a:t>
            </a:r>
          </a:p>
        </p:txBody>
      </p:sp>
      <p:sp>
        <p:nvSpPr>
          <p:cNvPr id="3" name="Text Placeholder 2">
            <a:extLst>
              <a:ext uri="{FF2B5EF4-FFF2-40B4-BE49-F238E27FC236}">
                <a16:creationId xmlns:a16="http://schemas.microsoft.com/office/drawing/2014/main" id="{64060691-AF8A-8E38-52AA-C1A7F7606A27}"/>
              </a:ext>
            </a:extLst>
          </p:cNvPr>
          <p:cNvSpPr>
            <a:spLocks noGrp="1"/>
          </p:cNvSpPr>
          <p:nvPr>
            <p:ph type="body" idx="1"/>
          </p:nvPr>
        </p:nvSpPr>
        <p:spPr/>
        <p:txBody>
          <a:bodyPr/>
          <a:lstStyle/>
          <a:p>
            <a:pPr marR="0" lvl="0" rtl="1"/>
            <a:r>
              <a:rPr lang="fa-IR" b="0" i="0" u="none" strike="noStrike" kern="100" baseline="0">
                <a:cs typeface="B Nazanin" panose="00000400000000000000" pitchFamily="2" charset="-78"/>
              </a:rPr>
              <a:t>سه اصل بنیادین‌ عبارتند از:</a:t>
            </a:r>
          </a:p>
          <a:p>
            <a:pPr marR="7200" lvl="0" rtl="1"/>
            <a:r>
              <a:rPr lang="fa-IR" b="0" i="0" u="none" strike="noStrike" kern="100" baseline="0">
                <a:cs typeface="B Nazanin" panose="00000400000000000000" pitchFamily="2" charset="-78"/>
              </a:rPr>
              <a:t>«اولویت منفعت بیمار»[</a:t>
            </a:r>
            <a:r>
              <a:rPr lang="en-US" b="0" i="0" u="none" strike="noStrike" kern="100" baseline="0">
                <a:solidFill>
                  <a:srgbClr val="000000"/>
                </a:solidFill>
                <a:latin typeface="Arial" panose="020B0604020202020204" pitchFamily="34" charset="0"/>
                <a:cs typeface="B Nazanin" panose="00000400000000000000" pitchFamily="2" charset="-78"/>
              </a:rPr>
              <a:t> primacy of Patient Welfare</a:t>
            </a:r>
            <a:r>
              <a:rPr lang="fa-IR" b="0" i="0" u="none" strike="noStrike" kern="100" baseline="0">
                <a:solidFill>
                  <a:srgbClr val="000000"/>
                </a:solidFill>
                <a:latin typeface="Arial" panose="020B0604020202020204" pitchFamily="34" charset="0"/>
                <a:cs typeface="B Nazanin" panose="00000400000000000000" pitchFamily="2" charset="-78"/>
              </a:rPr>
              <a:t>]</a:t>
            </a:r>
          </a:p>
          <a:p>
            <a:pPr marR="7200" lvl="0" rtl="1"/>
            <a:r>
              <a:rPr lang="fa-IR" b="0" i="0" u="none" strike="noStrike" kern="100" baseline="0">
                <a:cs typeface="B Nazanin" panose="00000400000000000000" pitchFamily="2" charset="-78"/>
              </a:rPr>
              <a:t> «استقلال بیمار»[</a:t>
            </a:r>
            <a:r>
              <a:rPr lang="en-US" b="0" i="0" u="none" strike="noStrike" kern="100" baseline="0">
                <a:solidFill>
                  <a:srgbClr val="000000"/>
                </a:solidFill>
                <a:latin typeface="Arial" panose="020B0604020202020204" pitchFamily="34" charset="0"/>
                <a:cs typeface="B Nazanin" panose="00000400000000000000" pitchFamily="2" charset="-78"/>
              </a:rPr>
              <a:t> Patient Autonomy</a:t>
            </a:r>
            <a:r>
              <a:rPr lang="fa-IR" b="0" i="0" u="none" strike="noStrike" kern="100" baseline="0">
                <a:solidFill>
                  <a:srgbClr val="000000"/>
                </a:solidFill>
                <a:latin typeface="Arial" panose="020B0604020202020204" pitchFamily="34" charset="0"/>
                <a:cs typeface="B Nazanin" panose="00000400000000000000" pitchFamily="2" charset="-78"/>
              </a:rPr>
              <a:t>] </a:t>
            </a:r>
          </a:p>
          <a:p>
            <a:pPr marR="7200" lvl="0" rtl="1"/>
            <a:r>
              <a:rPr lang="fa-IR" b="0" i="0" u="none" strike="noStrike" kern="100" baseline="0">
                <a:cs typeface="B Nazanin" panose="00000400000000000000" pitchFamily="2" charset="-78"/>
              </a:rPr>
              <a:t> «عدالت اجتماعی»[</a:t>
            </a:r>
            <a:r>
              <a:rPr lang="en-US" b="0" i="0" u="none" strike="noStrike" kern="100" baseline="0">
                <a:solidFill>
                  <a:srgbClr val="000000"/>
                </a:solidFill>
                <a:latin typeface="Arial" panose="020B0604020202020204" pitchFamily="34" charset="0"/>
                <a:cs typeface="B Nazanin" panose="00000400000000000000" pitchFamily="2" charset="-78"/>
              </a:rPr>
              <a:t> Social Justice</a:t>
            </a:r>
            <a:r>
              <a:rPr lang="fa-IR" b="0" i="0" u="none" strike="noStrike" kern="100" baseline="0">
                <a:solidFill>
                  <a:srgbClr val="000000"/>
                </a:solidFill>
                <a:latin typeface="Arial" panose="020B0604020202020204" pitchFamily="34" charset="0"/>
                <a:cs typeface="B Nazanin" panose="00000400000000000000" pitchFamily="2" charset="-78"/>
              </a:rPr>
              <a:t>]</a:t>
            </a:r>
          </a:p>
          <a:p>
            <a:pPr marR="0" lvl="0" rtl="1"/>
            <a:r>
              <a:rPr lang="fa-IR" b="0" i="0" u="none" strike="noStrike" kern="100" baseline="0">
                <a:cs typeface="B Nazanin" panose="00000400000000000000" pitchFamily="2" charset="-78"/>
              </a:rPr>
              <a:t> نوع‌دوستی اقتضا می‌کند تا </a:t>
            </a:r>
            <a:r>
              <a:rPr lang="fa-IR" b="0" i="0" u="none" strike="noStrike" kern="100" baseline="0">
                <a:solidFill>
                  <a:srgbClr val="FF0000"/>
                </a:solidFill>
                <a:cs typeface="B Compset" panose="00000400000000000000" pitchFamily="2" charset="-78"/>
              </a:rPr>
              <a:t>منفعت بیمار</a:t>
            </a:r>
            <a:r>
              <a:rPr lang="fa-IR" b="0" i="0" u="none" strike="noStrike" kern="100" baseline="0">
                <a:solidFill>
                  <a:srgbClr val="FF0000"/>
                </a:solidFill>
                <a:cs typeface="B Nazanin" panose="00000400000000000000" pitchFamily="2" charset="-78"/>
              </a:rPr>
              <a:t>، بر منفعت پزشک و ارائه‌دهنده‌ی خدمت، مقدم باشد. پزشک باید به </a:t>
            </a:r>
            <a:r>
              <a:rPr lang="fa-IR" b="0" i="0" u="none" strike="noStrike" kern="100" baseline="0">
                <a:solidFill>
                  <a:srgbClr val="FF0000"/>
                </a:solidFill>
                <a:cs typeface="B Compset" panose="00000400000000000000" pitchFamily="2" charset="-78"/>
              </a:rPr>
              <a:t>انتخاب بیمار</a:t>
            </a:r>
            <a:r>
              <a:rPr lang="fa-IR" b="0" i="0" u="none" strike="noStrike" kern="100" baseline="0">
                <a:solidFill>
                  <a:srgbClr val="FF0000"/>
                </a:solidFill>
                <a:cs typeface="B Nazanin" panose="00000400000000000000" pitchFamily="2" charset="-78"/>
              </a:rPr>
              <a:t> احترام بگذارد، با دادن اطلاعات درست و به‌شیوه‌ی مناسب، او را در تصمیم‌گیری یاری کند، از تبعیض بین بیماران بر اساس هر ویژگی، اعم از جنسیت، قومیت، مذهب، شرایط اقتصادی‌اجتماعی و...، بپرهیزد و درعینِ‌حال، به </a:t>
            </a:r>
            <a:r>
              <a:rPr lang="fa-IR" b="0" i="0" u="none" strike="noStrike" kern="100" baseline="0">
                <a:solidFill>
                  <a:srgbClr val="FF0000"/>
                </a:solidFill>
                <a:cs typeface="B Compset" panose="00000400000000000000" pitchFamily="2" charset="-78"/>
              </a:rPr>
              <a:t>عدالت در دسترسی </a:t>
            </a:r>
            <a:r>
              <a:rPr lang="fa-IR" b="0" i="0" u="none" strike="noStrike" kern="100" baseline="0">
                <a:solidFill>
                  <a:srgbClr val="FF0000"/>
                </a:solidFill>
                <a:cs typeface="B Nazanin" panose="00000400000000000000" pitchFamily="2" charset="-78"/>
              </a:rPr>
              <a:t>به خدمات برای همه‌ی آحاد جامعه توجه داشته باشد (۱۲).</a:t>
            </a:r>
          </a:p>
        </p:txBody>
      </p:sp>
    </p:spTree>
    <p:extLst>
      <p:ext uri="{BB962C8B-B14F-4D97-AF65-F5344CB8AC3E}">
        <p14:creationId xmlns:p14="http://schemas.microsoft.com/office/powerpoint/2010/main" val="64701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26F-C8C6-7F2A-EAB2-D8D4C31E33F8}"/>
              </a:ext>
            </a:extLst>
          </p:cNvPr>
          <p:cNvSpPr>
            <a:spLocks noGrp="1"/>
          </p:cNvSpPr>
          <p:nvPr>
            <p:ph type="title"/>
          </p:nvPr>
        </p:nvSpPr>
        <p:spPr/>
        <p:txBody>
          <a:bodyPr/>
          <a:lstStyle/>
          <a:p>
            <a:pPr marR="0" rtl="1"/>
            <a:r>
              <a:rPr lang="fa-IR" b="0" i="0" u="none" strike="noStrike" kern="100" baseline="0">
                <a:solidFill>
                  <a:srgbClr val="7030A0"/>
                </a:solidFill>
                <a:cs typeface="B Titr" panose="00000700000000000000" pitchFamily="2" charset="-78"/>
              </a:rPr>
              <a:t>ده تعهد و مسئولیت حرفه‌ای</a:t>
            </a:r>
          </a:p>
        </p:txBody>
      </p:sp>
      <p:sp>
        <p:nvSpPr>
          <p:cNvPr id="3" name="Text Placeholder 2">
            <a:extLst>
              <a:ext uri="{FF2B5EF4-FFF2-40B4-BE49-F238E27FC236}">
                <a16:creationId xmlns:a16="http://schemas.microsoft.com/office/drawing/2014/main" id="{D61E92F6-9424-A8E9-5D3A-C466C7DBF9ED}"/>
              </a:ext>
            </a:extLst>
          </p:cNvPr>
          <p:cNvSpPr>
            <a:spLocks noGrp="1"/>
          </p:cNvSpPr>
          <p:nvPr>
            <p:ph type="body" idx="1"/>
          </p:nvPr>
        </p:nvSpPr>
        <p:spPr/>
        <p:txBody>
          <a:bodyPr>
            <a:normAutofit fontScale="85000" lnSpcReduction="20000"/>
          </a:bodyPr>
          <a:lstStyle/>
          <a:p>
            <a:pPr marR="0" lvl="0" rtl="1"/>
            <a:r>
              <a:rPr lang="fa-IR" b="0" i="0" u="none" strike="noStrike" kern="100" baseline="0">
                <a:cs typeface="B Nazanin" panose="00000400000000000000" pitchFamily="2" charset="-78"/>
              </a:rPr>
              <a:t>ده تعهد و مسئولیت حرفه‌ای نیز عبارت‌اند از:</a:t>
            </a:r>
          </a:p>
          <a:p>
            <a:pPr marR="18000" lvl="0" rtl="1"/>
            <a:r>
              <a:rPr lang="fa-IR" b="0" i="0" u="none" strike="noStrike" kern="100" baseline="0">
                <a:cs typeface="B Nazanin" panose="00000400000000000000" pitchFamily="2" charset="-78"/>
              </a:rPr>
              <a:t>تعهد به ارتقاء </a:t>
            </a:r>
            <a:r>
              <a:rPr lang="fa-IR" b="0" i="0" u="none" strike="noStrike" kern="100" baseline="0">
                <a:solidFill>
                  <a:srgbClr val="FF0000"/>
                </a:solidFill>
                <a:cs typeface="B Compset" panose="00000400000000000000" pitchFamily="2" charset="-78"/>
              </a:rPr>
              <a:t>کیفیت</a:t>
            </a:r>
            <a:r>
              <a:rPr lang="fa-IR" b="0" i="0" u="none" strike="noStrike" kern="100" baseline="0">
                <a:solidFill>
                  <a:srgbClr val="FF0000"/>
                </a:solidFill>
                <a:cs typeface="B Nazanin" panose="00000400000000000000" pitchFamily="2" charset="-78"/>
              </a:rPr>
              <a:t> خدمات مراقبتی؛</a:t>
            </a:r>
          </a:p>
          <a:p>
            <a:pPr marR="0" lvl="0" rtl="1"/>
            <a:r>
              <a:rPr lang="fa-IR" b="0" i="0" u="none" strike="noStrike" kern="100" baseline="0">
                <a:cs typeface="B Nazanin" panose="00000400000000000000" pitchFamily="2" charset="-78"/>
              </a:rPr>
              <a:t>تعهد به بهبود </a:t>
            </a:r>
            <a:r>
              <a:rPr lang="fa-IR" b="0" i="0" u="none" strike="noStrike" kern="100" baseline="0">
                <a:solidFill>
                  <a:srgbClr val="FF0000"/>
                </a:solidFill>
                <a:cs typeface="B Compset" panose="00000400000000000000" pitchFamily="2" charset="-78"/>
              </a:rPr>
              <a:t>دسترسی</a:t>
            </a:r>
            <a:r>
              <a:rPr lang="fa-IR" b="0" i="0" u="none" strike="noStrike" kern="100" baseline="0">
                <a:solidFill>
                  <a:srgbClr val="FF0000"/>
                </a:solidFill>
                <a:cs typeface="B Nazanin" panose="00000400000000000000" pitchFamily="2" charset="-78"/>
              </a:rPr>
              <a:t> به خدمات؛</a:t>
            </a:r>
          </a:p>
          <a:p>
            <a:pPr marR="0" lvl="0" rtl="1"/>
            <a:r>
              <a:rPr lang="fa-IR" b="0" i="0" u="none" strike="noStrike" kern="100" baseline="0">
                <a:cs typeface="B Nazanin" panose="00000400000000000000" pitchFamily="2" charset="-78"/>
              </a:rPr>
              <a:t>تعهد به </a:t>
            </a:r>
            <a:r>
              <a:rPr lang="fa-IR" b="0" i="0" u="none" strike="noStrike" kern="100" baseline="0">
                <a:solidFill>
                  <a:srgbClr val="FF0000"/>
                </a:solidFill>
                <a:cs typeface="B Compset" panose="00000400000000000000" pitchFamily="2" charset="-78"/>
              </a:rPr>
              <a:t>توزیع</a:t>
            </a:r>
            <a:r>
              <a:rPr lang="fa-IR" b="0" i="0" u="none" strike="noStrike" kern="100" baseline="0">
                <a:solidFill>
                  <a:srgbClr val="FF0000"/>
                </a:solidFill>
                <a:cs typeface="B Nazanin" panose="00000400000000000000" pitchFamily="2" charset="-78"/>
              </a:rPr>
              <a:t> عادلانه‌ی منابع محدود؛</a:t>
            </a:r>
          </a:p>
          <a:p>
            <a:pPr marR="0" lvl="0" rtl="1"/>
            <a:r>
              <a:rPr lang="fa-IR" b="0" i="0" u="none" strike="noStrike" kern="100" baseline="0">
                <a:cs typeface="B Nazanin" panose="00000400000000000000" pitchFamily="2" charset="-78"/>
              </a:rPr>
              <a:t>تعهد به تولید </a:t>
            </a:r>
            <a:r>
              <a:rPr lang="fa-IR" b="0" i="0" u="none" strike="noStrike" kern="100" baseline="0">
                <a:solidFill>
                  <a:srgbClr val="FF0000"/>
                </a:solidFill>
                <a:cs typeface="B Compset" panose="00000400000000000000" pitchFamily="2" charset="-78"/>
              </a:rPr>
              <a:t>دانش</a:t>
            </a:r>
            <a:r>
              <a:rPr lang="fa-IR" b="0" i="0" u="none" strike="noStrike" kern="100" baseline="0">
                <a:solidFill>
                  <a:srgbClr val="FF0000"/>
                </a:solidFill>
                <a:cs typeface="B Nazanin" panose="00000400000000000000" pitchFamily="2" charset="-78"/>
              </a:rPr>
              <a:t>؛</a:t>
            </a:r>
          </a:p>
          <a:p>
            <a:pPr marR="0" lvl="0" rtl="1"/>
            <a:r>
              <a:rPr lang="fa-IR" b="0" i="0" u="none" strike="noStrike" kern="100" baseline="0">
                <a:cs typeface="B Nazanin" panose="00000400000000000000" pitchFamily="2" charset="-78"/>
              </a:rPr>
              <a:t>تعهد به حفظ </a:t>
            </a:r>
            <a:r>
              <a:rPr lang="fa-IR" b="0" i="0" u="none" strike="noStrike" kern="100" baseline="0">
                <a:solidFill>
                  <a:srgbClr val="FF0000"/>
                </a:solidFill>
                <a:cs typeface="B Compset" panose="00000400000000000000" pitchFamily="2" charset="-78"/>
              </a:rPr>
              <a:t>اعتماد</a:t>
            </a:r>
            <a:r>
              <a:rPr lang="fa-IR" b="0" i="0" u="none" strike="noStrike" kern="100" baseline="0">
                <a:solidFill>
                  <a:srgbClr val="FF0000"/>
                </a:solidFill>
                <a:cs typeface="B Nazanin" panose="00000400000000000000" pitchFamily="2" charset="-78"/>
              </a:rPr>
              <a:t>، از طریق مدیریت صحیح تعارض منافع؛</a:t>
            </a:r>
          </a:p>
          <a:p>
            <a:pPr marR="0" lvl="0" rtl="1"/>
            <a:r>
              <a:rPr lang="fa-IR" b="0" i="0" u="none" strike="noStrike" kern="100" baseline="0">
                <a:cs typeface="B Nazanin" panose="00000400000000000000" pitchFamily="2" charset="-78"/>
              </a:rPr>
              <a:t>تعهد به </a:t>
            </a:r>
            <a:r>
              <a:rPr lang="fa-IR" b="0" i="0" u="none" strike="noStrike" kern="100" baseline="0">
                <a:solidFill>
                  <a:srgbClr val="FF0000"/>
                </a:solidFill>
                <a:cs typeface="B Compset" panose="00000400000000000000" pitchFamily="2" charset="-78"/>
              </a:rPr>
              <a:t>مسئولیت‌پذیری و پاسخ‌گویی</a:t>
            </a:r>
            <a:r>
              <a:rPr lang="fa-IR" b="0" i="0" u="none" strike="noStrike" kern="100" baseline="0">
                <a:solidFill>
                  <a:srgbClr val="FF0000"/>
                </a:solidFill>
                <a:cs typeface="B Nazanin" panose="00000400000000000000" pitchFamily="2" charset="-78"/>
              </a:rPr>
              <a:t> حرفه‌ای؛</a:t>
            </a:r>
          </a:p>
          <a:p>
            <a:pPr marR="0" lvl="0" rtl="1"/>
            <a:r>
              <a:rPr lang="fa-IR" b="0" i="0" u="none" strike="noStrike" kern="100" baseline="0">
                <a:cs typeface="B Nazanin" panose="00000400000000000000" pitchFamily="2" charset="-78"/>
              </a:rPr>
              <a:t>تعهد به </a:t>
            </a:r>
            <a:r>
              <a:rPr lang="fa-IR" b="0" i="0" u="none" strike="noStrike" kern="100" baseline="0">
                <a:solidFill>
                  <a:srgbClr val="FF0000"/>
                </a:solidFill>
                <a:cs typeface="B Compset" panose="00000400000000000000" pitchFamily="2" charset="-78"/>
              </a:rPr>
              <a:t>حفظ و ارتقاء</a:t>
            </a:r>
            <a:r>
              <a:rPr lang="fa-IR" b="0" i="0" u="none" strike="noStrike" kern="100" baseline="0">
                <a:solidFill>
                  <a:srgbClr val="FF0000"/>
                </a:solidFill>
                <a:cs typeface="B Nazanin" panose="00000400000000000000" pitchFamily="2" charset="-78"/>
              </a:rPr>
              <a:t> صلاحیت حرفه‌ای؛</a:t>
            </a:r>
          </a:p>
          <a:p>
            <a:pPr marR="0" lvl="0" rtl="1"/>
            <a:r>
              <a:rPr lang="fa-IR" b="0" i="0" u="none" strike="noStrike" kern="100" baseline="0">
                <a:cs typeface="B Nazanin" panose="00000400000000000000" pitchFamily="2" charset="-78"/>
              </a:rPr>
              <a:t>تعهد به </a:t>
            </a:r>
            <a:r>
              <a:rPr lang="fa-IR" b="0" i="0" u="none" strike="noStrike" kern="100" baseline="0">
                <a:solidFill>
                  <a:srgbClr val="FF0000"/>
                </a:solidFill>
                <a:cs typeface="B Compset" panose="00000400000000000000" pitchFamily="2" charset="-78"/>
              </a:rPr>
              <a:t>صداقت</a:t>
            </a:r>
            <a:r>
              <a:rPr lang="fa-IR" b="0" i="0" u="none" strike="noStrike" kern="100" baseline="0">
                <a:solidFill>
                  <a:srgbClr val="FF0000"/>
                </a:solidFill>
                <a:cs typeface="B Nazanin" panose="00000400000000000000" pitchFamily="2" charset="-78"/>
              </a:rPr>
              <a:t> با بیماران؛</a:t>
            </a:r>
          </a:p>
          <a:p>
            <a:pPr marR="0" lvl="0" rtl="1"/>
            <a:r>
              <a:rPr lang="fa-IR" b="0" i="0" u="none" strike="noStrike" kern="100" baseline="0">
                <a:cs typeface="B Nazanin" panose="00000400000000000000" pitchFamily="2" charset="-78"/>
              </a:rPr>
              <a:t>تعهد به </a:t>
            </a:r>
            <a:r>
              <a:rPr lang="fa-IR" b="0" i="0" u="none" strike="noStrike" kern="100" baseline="0">
                <a:solidFill>
                  <a:srgbClr val="FF0000"/>
                </a:solidFill>
                <a:cs typeface="B Compset" panose="00000400000000000000" pitchFamily="2" charset="-78"/>
              </a:rPr>
              <a:t>حفظ راز</a:t>
            </a:r>
            <a:r>
              <a:rPr lang="fa-IR" b="0" i="0" u="none" strike="noStrike" kern="100" baseline="0">
                <a:solidFill>
                  <a:srgbClr val="FF0000"/>
                </a:solidFill>
                <a:cs typeface="B Nazanin" panose="00000400000000000000" pitchFamily="2" charset="-78"/>
              </a:rPr>
              <a:t> بیماران؛</a:t>
            </a:r>
          </a:p>
          <a:p>
            <a:pPr marR="0" lvl="0" rtl="1"/>
            <a:r>
              <a:rPr lang="fa-IR" b="0" i="0" u="none" strike="noStrike" kern="100" baseline="0">
                <a:cs typeface="B Nazanin" panose="00000400000000000000" pitchFamily="2" charset="-78"/>
              </a:rPr>
              <a:t>تعهد به حفظ </a:t>
            </a:r>
            <a:r>
              <a:rPr lang="fa-IR" b="0" i="0" u="none" strike="noStrike" kern="100" baseline="0">
                <a:solidFill>
                  <a:srgbClr val="FF0000"/>
                </a:solidFill>
                <a:cs typeface="B Compset" panose="00000400000000000000" pitchFamily="2" charset="-78"/>
              </a:rPr>
              <a:t>رابطه‌ی مناسب</a:t>
            </a:r>
            <a:r>
              <a:rPr lang="fa-IR" b="0" i="0" u="none" strike="noStrike" kern="100" baseline="0">
                <a:solidFill>
                  <a:srgbClr val="FF0000"/>
                </a:solidFill>
                <a:cs typeface="B Nazanin" panose="00000400000000000000" pitchFamily="2" charset="-78"/>
              </a:rPr>
              <a:t> با بیماران.</a:t>
            </a:r>
          </a:p>
        </p:txBody>
      </p:sp>
    </p:spTree>
    <p:extLst>
      <p:ext uri="{BB962C8B-B14F-4D97-AF65-F5344CB8AC3E}">
        <p14:creationId xmlns:p14="http://schemas.microsoft.com/office/powerpoint/2010/main" val="2828891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32D7-E100-B318-F662-85CF684E771B}"/>
              </a:ext>
            </a:extLst>
          </p:cNvPr>
          <p:cNvSpPr>
            <a:spLocks noGrp="1"/>
          </p:cNvSpPr>
          <p:nvPr>
            <p:ph type="title"/>
          </p:nvPr>
        </p:nvSpPr>
        <p:spPr/>
        <p:txBody>
          <a:bodyPr/>
          <a:lstStyle/>
          <a:p>
            <a:pPr marR="0" rtl="1"/>
            <a:r>
              <a:rPr lang="fa-IR" b="0" i="0" u="none" strike="noStrike" kern="100" baseline="0">
                <a:solidFill>
                  <a:srgbClr val="7030A0"/>
                </a:solidFill>
                <a:cs typeface="B Titr" panose="00000700000000000000" pitchFamily="2" charset="-78"/>
              </a:rPr>
              <a:t>ویژگی‌های حرفه‌مند </a:t>
            </a:r>
          </a:p>
        </p:txBody>
      </p:sp>
      <p:sp>
        <p:nvSpPr>
          <p:cNvPr id="3" name="Text Placeholder 2">
            <a:extLst>
              <a:ext uri="{FF2B5EF4-FFF2-40B4-BE49-F238E27FC236}">
                <a16:creationId xmlns:a16="http://schemas.microsoft.com/office/drawing/2014/main" id="{BC12DFB1-F297-7AB9-0B0F-E9CDD6208A79}"/>
              </a:ext>
            </a:extLst>
          </p:cNvPr>
          <p:cNvSpPr>
            <a:spLocks noGrp="1"/>
          </p:cNvSpPr>
          <p:nvPr>
            <p:ph type="body" idx="1"/>
          </p:nvPr>
        </p:nvSpPr>
        <p:spPr/>
        <p:txBody>
          <a:bodyPr/>
          <a:lstStyle/>
          <a:p>
            <a:pPr marR="0" lvl="0" rtl="1"/>
            <a:r>
              <a:rPr lang="fa-IR" b="0" i="0" u="none" strike="noStrike" kern="100" baseline="0">
                <a:cs typeface="B Nazanin" panose="00000400000000000000" pitchFamily="2" charset="-78"/>
              </a:rPr>
              <a:t>بنابراین، ویژگی‌های حرفه‌مند عبارت‌ است از:</a:t>
            </a:r>
          </a:p>
          <a:p>
            <a:pPr marR="0" lvl="0" rtl="1"/>
            <a:r>
              <a:rPr lang="fa-IR" b="0" i="0" u="none" strike="noStrike" kern="100" baseline="0">
                <a:cs typeface="B Nazanin" panose="00000400000000000000" pitchFamily="2" charset="-78"/>
              </a:rPr>
              <a:t>- </a:t>
            </a:r>
            <a:r>
              <a:rPr lang="fa-IR" b="0" i="0" u="none" strike="noStrike" kern="100" baseline="0">
                <a:solidFill>
                  <a:srgbClr val="FF0000"/>
                </a:solidFill>
                <a:cs typeface="B Compset" panose="00000400000000000000" pitchFamily="2" charset="-78"/>
              </a:rPr>
              <a:t>نوع‌دوستی</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Altruism</a:t>
            </a:r>
            <a:r>
              <a:rPr lang="fa-IR" b="0" i="0" u="none" strike="noStrike" kern="100" baseline="0">
                <a:solidFill>
                  <a:srgbClr val="000000"/>
                </a:solidFill>
                <a:latin typeface="Arial" panose="020B0604020202020204" pitchFamily="34" charset="0"/>
                <a:cs typeface="B Nazanin" panose="00000400000000000000" pitchFamily="2" charset="-78"/>
              </a:rPr>
              <a:t>]: اولویت‌دادن منافع بیماران بر منافع خود، به‌عنوان قاعده و عصاره‌ی تعهد حرفه‌ای؛</a:t>
            </a:r>
          </a:p>
          <a:p>
            <a:pPr marR="0" lvl="0" rtl="1"/>
            <a:r>
              <a:rPr lang="fa-IR" b="0" i="0" u="none" strike="noStrike" kern="100" baseline="0">
                <a:cs typeface="B Nazanin" panose="00000400000000000000" pitchFamily="2" charset="-78"/>
              </a:rPr>
              <a:t>- </a:t>
            </a:r>
            <a:r>
              <a:rPr lang="fa-IR" b="0" i="0" u="none" strike="noStrike" kern="100" baseline="0">
                <a:solidFill>
                  <a:srgbClr val="FF0000"/>
                </a:solidFill>
                <a:cs typeface="B Compset" panose="00000400000000000000" pitchFamily="2" charset="-78"/>
              </a:rPr>
              <a:t>وظیفه‌شناسی</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Duty</a:t>
            </a:r>
            <a:r>
              <a:rPr lang="fa-IR" b="0" i="0" u="none" strike="noStrike" kern="100" baseline="0">
                <a:solidFill>
                  <a:srgbClr val="000000"/>
                </a:solidFill>
                <a:latin typeface="Arial" panose="020B0604020202020204" pitchFamily="34" charset="0"/>
                <a:cs typeface="B Nazanin" panose="00000400000000000000" pitchFamily="2" charset="-78"/>
              </a:rPr>
              <a:t>]: پذیرش آزادانه‌ی تعهد به ارائه‌دادن خدمت؛</a:t>
            </a:r>
          </a:p>
          <a:p>
            <a:pPr marR="0" lvl="0" rtl="1"/>
            <a:r>
              <a:rPr lang="fa-IR" b="0" i="0" u="none" strike="noStrike" kern="100" baseline="0">
                <a:cs typeface="B Nazanin" panose="00000400000000000000" pitchFamily="2" charset="-78"/>
              </a:rPr>
              <a:t>- </a:t>
            </a:r>
            <a:r>
              <a:rPr lang="fa-IR" b="0" i="0" u="none" strike="noStrike" kern="100" baseline="0">
                <a:solidFill>
                  <a:srgbClr val="FF0000"/>
                </a:solidFill>
                <a:cs typeface="B Compset" panose="00000400000000000000" pitchFamily="2" charset="-78"/>
              </a:rPr>
              <a:t>مسئولیت‌پذیری و پاسخ‌گویی</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Accountability</a:t>
            </a:r>
            <a:r>
              <a:rPr lang="fa-IR" b="0" i="0" u="none" strike="noStrike" kern="100" baseline="0">
                <a:solidFill>
                  <a:srgbClr val="000000"/>
                </a:solidFill>
                <a:latin typeface="Arial" panose="020B0604020202020204" pitchFamily="34" charset="0"/>
                <a:cs typeface="B Nazanin" panose="00000400000000000000" pitchFamily="2" charset="-78"/>
              </a:rPr>
              <a:t>]: پاسخ‌گویی به بیماران، جامعه و حرفه؛</a:t>
            </a:r>
          </a:p>
          <a:p>
            <a:pPr marR="0" lvl="0" rtl="1"/>
            <a:r>
              <a:rPr lang="fa-IR" b="0" i="0" u="none" strike="noStrike" kern="100" baseline="0">
                <a:cs typeface="B Nazanin" panose="00000400000000000000" pitchFamily="2" charset="-78"/>
              </a:rPr>
              <a:t>- </a:t>
            </a:r>
            <a:r>
              <a:rPr lang="fa-IR" b="0" i="0" u="none" strike="noStrike" kern="100" baseline="0">
                <a:solidFill>
                  <a:srgbClr val="FF0000"/>
                </a:solidFill>
                <a:cs typeface="B Compset" panose="00000400000000000000" pitchFamily="2" charset="-78"/>
              </a:rPr>
              <a:t>شرافت و درستکاری</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Honor &amp; Integrity</a:t>
            </a:r>
            <a:r>
              <a:rPr lang="fa-IR" b="0" i="0" u="none" strike="noStrike" kern="100" baseline="0">
                <a:solidFill>
                  <a:srgbClr val="000000"/>
                </a:solidFill>
                <a:latin typeface="Arial" panose="020B0604020202020204" pitchFamily="34" charset="0"/>
                <a:cs typeface="B Nazanin" panose="00000400000000000000" pitchFamily="2" charset="-78"/>
              </a:rPr>
              <a:t>]: تعهد به بالاترین معیارهای رفتاری و پرهیز از تخطی از مرزهای حرفه‌ای و صداقت و انصاف؛</a:t>
            </a:r>
          </a:p>
          <a:p>
            <a:pPr marR="0" lvl="0" rtl="1"/>
            <a:r>
              <a:rPr lang="fa-IR" b="0" i="0" u="none" strike="noStrike" kern="100" baseline="0">
                <a:cs typeface="B Nazanin" panose="00000400000000000000" pitchFamily="2" charset="-78"/>
              </a:rPr>
              <a:t>- </a:t>
            </a:r>
            <a:r>
              <a:rPr lang="fa-IR" b="0" i="0" u="none" strike="noStrike" kern="100" baseline="0">
                <a:solidFill>
                  <a:srgbClr val="FF0000"/>
                </a:solidFill>
                <a:cs typeface="B Compset" panose="00000400000000000000" pitchFamily="2" charset="-78"/>
              </a:rPr>
              <a:t>احترام</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Respect for Others</a:t>
            </a:r>
            <a:r>
              <a:rPr lang="fa-IR" b="0" i="0" u="none" strike="noStrike" kern="100" baseline="0">
                <a:solidFill>
                  <a:srgbClr val="000000"/>
                </a:solidFill>
                <a:latin typeface="Arial" panose="020B0604020202020204" pitchFamily="34" charset="0"/>
                <a:cs typeface="B Nazanin" panose="00000400000000000000" pitchFamily="2" charset="-78"/>
              </a:rPr>
              <a:t>]: احترام‌گذاشتن به بیماران و خانواده‌هایشان و همکاران؛</a:t>
            </a:r>
          </a:p>
          <a:p>
            <a:pPr marR="0" lvl="0" rtl="1"/>
            <a:r>
              <a:rPr lang="fa-IR" b="0" i="0" u="none" strike="noStrike" kern="100" baseline="0">
                <a:cs typeface="B Nazanin" panose="00000400000000000000" pitchFamily="2" charset="-78"/>
              </a:rPr>
              <a:t>- </a:t>
            </a:r>
            <a:r>
              <a:rPr lang="fa-IR" b="0" i="0" u="none" strike="noStrike" kern="100" baseline="0">
                <a:solidFill>
                  <a:srgbClr val="FF0000"/>
                </a:solidFill>
                <a:cs typeface="B Compset" panose="00000400000000000000" pitchFamily="2" charset="-78"/>
              </a:rPr>
              <a:t>تعالی</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Excellence</a:t>
            </a:r>
            <a:r>
              <a:rPr lang="fa-IR" b="0" i="0" u="none" strike="noStrike" kern="100" baseline="0">
                <a:solidFill>
                  <a:srgbClr val="000000"/>
                </a:solidFill>
                <a:latin typeface="Arial" panose="020B0604020202020204" pitchFamily="34" charset="0"/>
                <a:cs typeface="B Nazanin" panose="00000400000000000000" pitchFamily="2" charset="-78"/>
              </a:rPr>
              <a:t>]: تلاش حداکثری برای یادگیری در سراسر زندگی حرفه‌ای (۱۳).</a:t>
            </a:r>
          </a:p>
        </p:txBody>
      </p:sp>
    </p:spTree>
    <p:extLst>
      <p:ext uri="{BB962C8B-B14F-4D97-AF65-F5344CB8AC3E}">
        <p14:creationId xmlns:p14="http://schemas.microsoft.com/office/powerpoint/2010/main" val="80502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BABE-5B1C-EC4C-8721-A6448C037C58}"/>
              </a:ext>
            </a:extLst>
          </p:cNvPr>
          <p:cNvSpPr>
            <a:spLocks noGrp="1"/>
          </p:cNvSpPr>
          <p:nvPr>
            <p:ph type="title"/>
          </p:nvPr>
        </p:nvSpPr>
        <p:spPr/>
        <p:txBody>
          <a:bodyPr/>
          <a:lstStyle/>
          <a:p>
            <a:pPr marR="0" rtl="1"/>
            <a:r>
              <a:rPr lang="fa-IR" b="0" i="0" u="none" strike="noStrike" kern="100" baseline="0">
                <a:solidFill>
                  <a:srgbClr val="7030A0"/>
                </a:solidFill>
                <a:cs typeface="B Titr" panose="00000700000000000000" pitchFamily="2" charset="-78"/>
              </a:rPr>
              <a:t>خطاهای حرفه‌ای</a:t>
            </a:r>
          </a:p>
        </p:txBody>
      </p:sp>
      <p:sp>
        <p:nvSpPr>
          <p:cNvPr id="3" name="Text Placeholder 2">
            <a:extLst>
              <a:ext uri="{FF2B5EF4-FFF2-40B4-BE49-F238E27FC236}">
                <a16:creationId xmlns:a16="http://schemas.microsoft.com/office/drawing/2014/main" id="{C187CD1C-916C-102A-6E99-31BDBF183246}"/>
              </a:ext>
            </a:extLst>
          </p:cNvPr>
          <p:cNvSpPr>
            <a:spLocks noGrp="1"/>
          </p:cNvSpPr>
          <p:nvPr>
            <p:ph type="body" idx="1"/>
          </p:nvPr>
        </p:nvSpPr>
        <p:spPr/>
        <p:txBody>
          <a:bodyPr>
            <a:normAutofit fontScale="92500"/>
          </a:bodyPr>
          <a:lstStyle/>
          <a:p>
            <a:pPr marR="0" lvl="0" rtl="1"/>
            <a:r>
              <a:rPr lang="fa-IR" b="0" i="0" u="none" strike="noStrike" kern="100" baseline="0">
                <a:cs typeface="B Nazanin" panose="00000400000000000000" pitchFamily="2" charset="-78"/>
              </a:rPr>
              <a:t>بر این اساس، برخی از عناوین خطاهای حرفه‌ای نیز، برشمرده شده‌اند؛ ازجمله:</a:t>
            </a:r>
          </a:p>
          <a:p>
            <a:pPr marR="7200" lvl="0" rtl="1"/>
            <a:r>
              <a:rPr lang="fa-IR" b="0" i="0" u="none" strike="noStrike" kern="100" baseline="0">
                <a:solidFill>
                  <a:srgbClr val="FF0000"/>
                </a:solidFill>
                <a:cs typeface="B Compset" panose="00000400000000000000" pitchFamily="2" charset="-78"/>
              </a:rPr>
              <a:t>سوءاستفاده‌کردن از قدرت</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Abuse of Power</a:t>
            </a:r>
            <a:r>
              <a:rPr lang="fa-IR" b="0" i="0" u="none" strike="noStrike" kern="100" baseline="0">
                <a:solidFill>
                  <a:srgbClr val="000000"/>
                </a:solidFill>
                <a:latin typeface="Arial" panose="020B0604020202020204" pitchFamily="34" charset="0"/>
                <a:cs typeface="B Nazanin" panose="00000400000000000000" pitchFamily="2" charset="-78"/>
              </a:rPr>
              <a:t>]: مانند فاش‌کردن راز بیماران و نقض‌کردن مرزهای حرفه‌ای، مثل آزار جنسی[</a:t>
            </a:r>
            <a:r>
              <a:rPr lang="en-US" b="0" i="0" u="none" strike="noStrike" kern="100" baseline="0">
                <a:solidFill>
                  <a:srgbClr val="000000"/>
                </a:solidFill>
                <a:latin typeface="Arial" panose="020B0604020202020204" pitchFamily="34" charset="0"/>
                <a:cs typeface="B Nazanin" panose="00000400000000000000" pitchFamily="2" charset="-78"/>
              </a:rPr>
              <a:t>Sexual Harassment</a:t>
            </a:r>
            <a:r>
              <a:rPr lang="fa-IR" b="0" i="0" u="none" strike="noStrike" kern="100" baseline="0">
                <a:solidFill>
                  <a:srgbClr val="000000"/>
                </a:solidFill>
                <a:latin typeface="Arial" panose="020B0604020202020204" pitchFamily="34" charset="0"/>
                <a:cs typeface="B Nazanin" panose="00000400000000000000" pitchFamily="2" charset="-78"/>
              </a:rPr>
              <a:t>]؛</a:t>
            </a:r>
          </a:p>
          <a:p>
            <a:pPr marR="0" lvl="0" rtl="1"/>
            <a:r>
              <a:rPr lang="fa-IR" b="0" i="0" u="none" strike="noStrike" kern="100" baseline="0">
                <a:solidFill>
                  <a:srgbClr val="FF0000"/>
                </a:solidFill>
                <a:cs typeface="B Compset" panose="00000400000000000000" pitchFamily="2" charset="-78"/>
              </a:rPr>
              <a:t>تعارض منافع</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Conflicts of Interest</a:t>
            </a:r>
            <a:r>
              <a:rPr lang="fa-IR" b="0" i="0" u="none" strike="noStrike" kern="100" baseline="0">
                <a:solidFill>
                  <a:srgbClr val="000000"/>
                </a:solidFill>
                <a:latin typeface="Arial" panose="020B0604020202020204" pitchFamily="34" charset="0"/>
                <a:cs typeface="B Nazanin" panose="00000400000000000000" pitchFamily="2" charset="-78"/>
              </a:rPr>
              <a:t>]: داشتن منافعی که با اولویت‌قراردادن منافع بیمار در تعارض باشد؛ مانند داشتن ارتباط خاص با شرکت‌های دارویی یا تجهیزاتی یا داشتن سهام در آن‌ها؛</a:t>
            </a:r>
          </a:p>
          <a:p>
            <a:pPr marR="0" lvl="0" rtl="1"/>
            <a:r>
              <a:rPr lang="fa-IR" b="0" i="0" u="none" strike="noStrike" kern="100" baseline="0">
                <a:solidFill>
                  <a:srgbClr val="FF0000"/>
                </a:solidFill>
                <a:cs typeface="B Compset" panose="00000400000000000000" pitchFamily="2" charset="-78"/>
              </a:rPr>
              <a:t>غرور یا تکبر حرفه‌ای</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Professional Arrogance</a:t>
            </a:r>
            <a:r>
              <a:rPr lang="fa-IR" b="0" i="0" u="none" strike="noStrike" kern="100" baseline="0">
                <a:solidFill>
                  <a:srgbClr val="000000"/>
                </a:solidFill>
                <a:latin typeface="Arial" panose="020B0604020202020204" pitchFamily="34" charset="0"/>
                <a:cs typeface="B Nazanin" panose="00000400000000000000" pitchFamily="2" charset="-78"/>
              </a:rPr>
              <a:t>]: اهمیت‌دادن بیش‌ازحد به خود و تحقیر بیماران و بی‌توجهی به نظرات آنان؛</a:t>
            </a:r>
          </a:p>
          <a:p>
            <a:pPr marR="0" lvl="0" rtl="1"/>
            <a:r>
              <a:rPr lang="fa-IR" b="0" i="0" u="none" strike="noStrike" kern="100" baseline="0">
                <a:solidFill>
                  <a:srgbClr val="FF0000"/>
                </a:solidFill>
                <a:cs typeface="B Compset" panose="00000400000000000000" pitchFamily="2" charset="-78"/>
              </a:rPr>
              <a:t>ناتوانی در پزشک</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Physician Impairment</a:t>
            </a:r>
            <a:r>
              <a:rPr lang="fa-IR" b="0" i="0" u="none" strike="noStrike" kern="100" baseline="0">
                <a:solidFill>
                  <a:srgbClr val="000000"/>
                </a:solidFill>
                <a:latin typeface="Arial" panose="020B0604020202020204" pitchFamily="34" charset="0"/>
                <a:cs typeface="B Nazanin" panose="00000400000000000000" pitchFamily="2" charset="-78"/>
              </a:rPr>
              <a:t>]: وجود برخی حالات یا اختلالات در پزشک که در ارائه‌ی مناسب خدمات خطر ایجاد کند، مانند اعتیاد، سوءمصرف الکل، بیماری‌های جدی؛</a:t>
            </a:r>
          </a:p>
          <a:p>
            <a:pPr marR="0" lvl="0" rtl="1"/>
            <a:r>
              <a:rPr lang="fa-IR" b="0" i="0" u="none" strike="noStrike" kern="100" baseline="0">
                <a:solidFill>
                  <a:srgbClr val="FF0000"/>
                </a:solidFill>
                <a:cs typeface="B Compset" panose="00000400000000000000" pitchFamily="2" charset="-78"/>
              </a:rPr>
              <a:t>تقلب در پژوهش</a:t>
            </a:r>
            <a:r>
              <a:rPr lang="fa-IR" b="0" i="0" u="none" strike="noStrike" kern="100" baseline="0">
                <a:solidFill>
                  <a:srgbClr val="FF0000"/>
                </a:solidFill>
                <a:cs typeface="B Nazanin" panose="00000400000000000000" pitchFamily="2" charset="-78"/>
              </a:rPr>
              <a:t>[</a:t>
            </a:r>
            <a:r>
              <a:rPr lang="en-US" b="0" i="0" u="none" strike="noStrike" kern="100" baseline="0">
                <a:solidFill>
                  <a:srgbClr val="000000"/>
                </a:solidFill>
                <a:latin typeface="Arial" panose="020B0604020202020204" pitchFamily="34" charset="0"/>
                <a:cs typeface="B Nazanin" panose="00000400000000000000" pitchFamily="2" charset="-78"/>
              </a:rPr>
              <a:t>Fraud in Research</a:t>
            </a:r>
            <a:r>
              <a:rPr lang="fa-IR" b="0" i="0" u="none" strike="noStrike" kern="100" baseline="0">
                <a:solidFill>
                  <a:srgbClr val="000000"/>
                </a:solidFill>
                <a:latin typeface="Arial" panose="020B0604020202020204" pitchFamily="34" charset="0"/>
                <a:cs typeface="B Nazanin" panose="00000400000000000000" pitchFamily="2" charset="-78"/>
              </a:rPr>
              <a:t>]: هرگونه دست‌کاری در نتایج پژوهش (۱۳).</a:t>
            </a:r>
          </a:p>
        </p:txBody>
      </p:sp>
    </p:spTree>
    <p:extLst>
      <p:ext uri="{BB962C8B-B14F-4D97-AF65-F5344CB8AC3E}">
        <p14:creationId xmlns:p14="http://schemas.microsoft.com/office/powerpoint/2010/main" val="1785444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F24B-93C2-90CA-29DE-77B7F1876BF1}"/>
              </a:ext>
            </a:extLst>
          </p:cNvPr>
          <p:cNvSpPr>
            <a:spLocks noGrp="1"/>
          </p:cNvSpPr>
          <p:nvPr>
            <p:ph type="title"/>
          </p:nvPr>
        </p:nvSpPr>
        <p:spPr/>
        <p:txBody>
          <a:bodyPr/>
          <a:lstStyle/>
          <a:p>
            <a:pPr marR="0" rtl="1"/>
            <a:r>
              <a:rPr lang="fa-IR" b="0" i="0" u="none" strike="noStrike" kern="100" baseline="0">
                <a:solidFill>
                  <a:srgbClr val="7030A0"/>
                </a:solidFill>
                <a:cs typeface="B Titr" panose="00000700000000000000" pitchFamily="2" charset="-78"/>
              </a:rPr>
              <a:t>کدهای رفتاری یا راهنماهای رفتار حرفه‌ای</a:t>
            </a:r>
          </a:p>
        </p:txBody>
      </p:sp>
      <p:sp>
        <p:nvSpPr>
          <p:cNvPr id="3" name="Text Placeholder 2">
            <a:extLst>
              <a:ext uri="{FF2B5EF4-FFF2-40B4-BE49-F238E27FC236}">
                <a16:creationId xmlns:a16="http://schemas.microsoft.com/office/drawing/2014/main" id="{42494623-740E-88BD-6974-8F2C84048D64}"/>
              </a:ext>
            </a:extLst>
          </p:cNvPr>
          <p:cNvSpPr>
            <a:spLocks noGrp="1"/>
          </p:cNvSpPr>
          <p:nvPr>
            <p:ph type="body" idx="1"/>
          </p:nvPr>
        </p:nvSpPr>
        <p:spPr/>
        <p:txBody>
          <a:bodyPr/>
          <a:lstStyle/>
          <a:p>
            <a:pPr marR="0" lvl="0" rtl="1"/>
            <a:r>
              <a:rPr lang="fa-IR" b="0" i="0" u="none" strike="noStrike" kern="100" baseline="0">
                <a:cs typeface="B Nazanin" panose="00000400000000000000" pitchFamily="2" charset="-78"/>
              </a:rPr>
              <a:t>بسیاری از نظام‌ها و سازمان‌های ارائه‌دهنده‌ی خدمات، این اصول، تعهدات و عناصر را </a:t>
            </a:r>
            <a:r>
              <a:rPr lang="fa-IR" b="0" i="0" u="none" strike="noStrike" kern="100" baseline="0">
                <a:solidFill>
                  <a:srgbClr val="FF0000"/>
                </a:solidFill>
                <a:cs typeface="B Compset" panose="00000400000000000000" pitchFamily="2" charset="-78"/>
              </a:rPr>
              <a:t>در</a:t>
            </a:r>
            <a:r>
              <a:rPr lang="fa-IR" b="0" i="0" u="none" strike="noStrike" kern="100" baseline="0">
                <a:solidFill>
                  <a:srgbClr val="FF0000"/>
                </a:solidFill>
                <a:cs typeface="B Nazanin" panose="00000400000000000000" pitchFamily="2" charset="-78"/>
              </a:rPr>
              <a:t> </a:t>
            </a:r>
            <a:r>
              <a:rPr lang="fa-IR" b="0" i="0" u="none" strike="noStrike" kern="100" baseline="0">
                <a:solidFill>
                  <a:srgbClr val="FF0000"/>
                </a:solidFill>
                <a:cs typeface="B Compset" panose="00000400000000000000" pitchFamily="2" charset="-78"/>
              </a:rPr>
              <a:t>قالب کدهای رفتاری</a:t>
            </a:r>
            <a:r>
              <a:rPr lang="fa-IR" b="0" i="0" u="none" strike="noStrike" kern="100" baseline="0">
                <a:solidFill>
                  <a:srgbClr val="FF0000"/>
                </a:solidFill>
                <a:cs typeface="B Nazanin" panose="00000400000000000000" pitchFamily="2" charset="-78"/>
              </a:rPr>
              <a:t> یا راهنماهای رفتار حرفه‌ای صورت‌بندی کرده‌اند تا </a:t>
            </a:r>
            <a:r>
              <a:rPr lang="fa-IR" b="0" i="0" u="none" strike="noStrike" kern="100" baseline="0">
                <a:solidFill>
                  <a:srgbClr val="FF0000"/>
                </a:solidFill>
                <a:cs typeface="B Compset" panose="00000400000000000000" pitchFamily="2" charset="-78"/>
              </a:rPr>
              <a:t>رفتار مطلوب</a:t>
            </a:r>
            <a:r>
              <a:rPr lang="fa-IR" b="0" i="0" u="none" strike="noStrike" kern="100" baseline="0">
                <a:solidFill>
                  <a:srgbClr val="FF0000"/>
                </a:solidFill>
                <a:cs typeface="B Nazanin" panose="00000400000000000000" pitchFamily="2" charset="-78"/>
              </a:rPr>
              <a:t> برای پزشکان یا ارائه‌دهندگان خدمت، شفاف‌تر و روشن‌تر باشد. </a:t>
            </a:r>
          </a:p>
          <a:p>
            <a:pPr marR="0" lvl="0" rtl="1"/>
            <a:r>
              <a:rPr lang="fa-IR" b="0" i="0" u="none" strike="noStrike" kern="100" baseline="0">
                <a:cs typeface="B Nazanin" panose="00000400000000000000" pitchFamily="2" charset="-78"/>
              </a:rPr>
              <a:t>این نظام‌ها و سازمان‌ها از آن‌ها خواسته‌اند تا </a:t>
            </a:r>
            <a:r>
              <a:rPr lang="fa-IR" b="0" i="0" u="none" strike="noStrike" kern="100" baseline="0">
                <a:solidFill>
                  <a:srgbClr val="FF0000"/>
                </a:solidFill>
                <a:cs typeface="B Compset" panose="00000400000000000000" pitchFamily="2" charset="-78"/>
              </a:rPr>
              <a:t>رعایت‌کردن</a:t>
            </a:r>
            <a:r>
              <a:rPr lang="fa-IR" b="0" i="0" u="none" strike="noStrike" kern="100" baseline="0">
                <a:solidFill>
                  <a:srgbClr val="FF0000"/>
                </a:solidFill>
                <a:cs typeface="B Nazanin" panose="00000400000000000000" pitchFamily="2" charset="-78"/>
              </a:rPr>
              <a:t> به ضوابط پیش‌گفته را سرلوحه‌ی رفتار و تعامل با بیماران، خانواده‌ها، اعضای گروه درمان و ذی‌نفعان دیگر قرار دهند.</a:t>
            </a:r>
          </a:p>
        </p:txBody>
      </p:sp>
    </p:spTree>
    <p:extLst>
      <p:ext uri="{BB962C8B-B14F-4D97-AF65-F5344CB8AC3E}">
        <p14:creationId xmlns:p14="http://schemas.microsoft.com/office/powerpoint/2010/main" val="193934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67D1-F3C3-8E3E-B355-829860E8531D}"/>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B5B9DBBC-4B15-859F-C153-22C0E29AC425}"/>
              </a:ext>
            </a:extLst>
          </p:cNvPr>
          <p:cNvSpPr>
            <a:spLocks noGrp="1"/>
          </p:cNvSpPr>
          <p:nvPr>
            <p:ph idx="1"/>
          </p:nvPr>
        </p:nvSpPr>
        <p:spPr/>
        <p:txBody>
          <a:bodyPr>
            <a:normAutofit/>
          </a:bodyPr>
          <a:lstStyle/>
          <a:p>
            <a:r>
              <a:rPr lang="fa-IR" sz="3200" dirty="0"/>
              <a:t>مسئولیت</a:t>
            </a:r>
          </a:p>
          <a:p>
            <a:r>
              <a:rPr lang="fa-IR" sz="3200" dirty="0"/>
              <a:t>وظیفه</a:t>
            </a:r>
          </a:p>
        </p:txBody>
      </p:sp>
      <p:sp>
        <p:nvSpPr>
          <p:cNvPr id="4" name="Footer Placeholder 3">
            <a:extLst>
              <a:ext uri="{FF2B5EF4-FFF2-40B4-BE49-F238E27FC236}">
                <a16:creationId xmlns:a16="http://schemas.microsoft.com/office/drawing/2014/main" id="{5D4FF3D3-2921-34D5-3EA1-8C0239DF0AC9}"/>
              </a:ext>
            </a:extLst>
          </p:cNvPr>
          <p:cNvSpPr>
            <a:spLocks noGrp="1"/>
          </p:cNvSpPr>
          <p:nvPr>
            <p:ph type="ftr" sz="quarter" idx="11"/>
          </p:nvPr>
        </p:nvSpPr>
        <p:spPr/>
        <p:txBody>
          <a:bodyPr/>
          <a:lstStyle/>
          <a:p>
            <a:r>
              <a:rPr lang="fa-IR"/>
              <a:t>خصوصیات اصلی اخلاق پزشکی</a:t>
            </a:r>
            <a:endParaRPr lang="en-US"/>
          </a:p>
        </p:txBody>
      </p:sp>
    </p:spTree>
    <p:extLst>
      <p:ext uri="{BB962C8B-B14F-4D97-AF65-F5344CB8AC3E}">
        <p14:creationId xmlns:p14="http://schemas.microsoft.com/office/powerpoint/2010/main" val="571455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A366FE-229C-C53B-6DD3-D47BEF3A0FB7}"/>
              </a:ext>
            </a:extLst>
          </p:cNvPr>
          <p:cNvPicPr>
            <a:picLocks noChangeAspect="1"/>
          </p:cNvPicPr>
          <p:nvPr/>
        </p:nvPicPr>
        <p:blipFill>
          <a:blip r:embed="rId2"/>
          <a:stretch>
            <a:fillRect/>
          </a:stretch>
        </p:blipFill>
        <p:spPr>
          <a:xfrm>
            <a:off x="0" y="510706"/>
            <a:ext cx="12191999" cy="5506947"/>
          </a:xfrm>
          <a:prstGeom prst="rect">
            <a:avLst/>
          </a:prstGeom>
        </p:spPr>
      </p:pic>
    </p:spTree>
    <p:extLst>
      <p:ext uri="{BB962C8B-B14F-4D97-AF65-F5344CB8AC3E}">
        <p14:creationId xmlns:p14="http://schemas.microsoft.com/office/powerpoint/2010/main" val="403935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AC460-05DB-9E79-1018-C0FA67113D88}"/>
              </a:ext>
            </a:extLst>
          </p:cNvPr>
          <p:cNvPicPr>
            <a:picLocks noChangeAspect="1"/>
          </p:cNvPicPr>
          <p:nvPr/>
        </p:nvPicPr>
        <p:blipFill rotWithShape="1">
          <a:blip r:embed="rId2"/>
          <a:srcRect l="5946" r="6005" b="23434"/>
          <a:stretch/>
        </p:blipFill>
        <p:spPr>
          <a:xfrm>
            <a:off x="838200" y="761162"/>
            <a:ext cx="10698480" cy="5200726"/>
          </a:xfrm>
          <a:prstGeom prst="rect">
            <a:avLst/>
          </a:prstGeom>
        </p:spPr>
      </p:pic>
    </p:spTree>
    <p:extLst>
      <p:ext uri="{BB962C8B-B14F-4D97-AF65-F5344CB8AC3E}">
        <p14:creationId xmlns:p14="http://schemas.microsoft.com/office/powerpoint/2010/main" val="37007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2022-331B-460F-8472-9502C6594B1D}"/>
              </a:ext>
            </a:extLst>
          </p:cNvPr>
          <p:cNvSpPr>
            <a:spLocks noGrp="1"/>
          </p:cNvSpPr>
          <p:nvPr>
            <p:ph type="title"/>
          </p:nvPr>
        </p:nvSpPr>
        <p:spPr/>
        <p:txBody>
          <a:bodyPr/>
          <a:lstStyle/>
          <a:p>
            <a:pPr marR="0" rtl="1"/>
            <a:r>
              <a:rPr lang="fa-IR" b="0" i="0" u="none" strike="noStrike" kern="1400" baseline="0" dirty="0">
                <a:solidFill>
                  <a:srgbClr val="7030A0"/>
                </a:solidFill>
                <a:cs typeface="B Titr" panose="00000700000000000000" pitchFamily="2" charset="-78"/>
              </a:rPr>
              <a:t>پیشینه ی تاریخی </a:t>
            </a:r>
            <a:r>
              <a:rPr lang="fa-IR" b="0" i="0" u="none" strike="noStrike" kern="1400" baseline="0" dirty="0" err="1">
                <a:solidFill>
                  <a:srgbClr val="7030A0"/>
                </a:solidFill>
                <a:cs typeface="B Titr" panose="00000700000000000000" pitchFamily="2" charset="-78"/>
              </a:rPr>
              <a:t>آراستگی</a:t>
            </a:r>
            <a:r>
              <a:rPr lang="fa-IR" b="0" i="0" u="none" strike="noStrike" kern="1400" baseline="0" dirty="0">
                <a:solidFill>
                  <a:srgbClr val="7030A0"/>
                </a:solidFill>
                <a:cs typeface="B Titr" panose="00000700000000000000" pitchFamily="2" charset="-78"/>
              </a:rPr>
              <a:t> پزشکان</a:t>
            </a:r>
          </a:p>
        </p:txBody>
      </p:sp>
      <p:sp>
        <p:nvSpPr>
          <p:cNvPr id="3" name="Text Placeholder 2">
            <a:extLst>
              <a:ext uri="{FF2B5EF4-FFF2-40B4-BE49-F238E27FC236}">
                <a16:creationId xmlns:a16="http://schemas.microsoft.com/office/drawing/2014/main" id="{4E35B930-4D38-4308-AAF4-7DB478AD22BF}"/>
              </a:ext>
            </a:extLst>
          </p:cNvPr>
          <p:cNvSpPr>
            <a:spLocks noGrp="1"/>
          </p:cNvSpPr>
          <p:nvPr>
            <p:ph type="body" idx="1"/>
          </p:nvPr>
        </p:nvSpPr>
        <p:spPr>
          <a:xfrm>
            <a:off x="838200" y="1994171"/>
            <a:ext cx="10515600" cy="4182792"/>
          </a:xfrm>
        </p:spPr>
        <p:txBody>
          <a:bodyPr/>
          <a:lstStyle/>
          <a:p>
            <a:pPr marR="0" lvl="0" rtl="1"/>
            <a:r>
              <a:rPr lang="fa-IR" b="0" i="0" u="none" strike="noStrike" baseline="0" dirty="0">
                <a:cs typeface="B Nazanin" panose="00000400000000000000" pitchFamily="2" charset="-78"/>
              </a:rPr>
              <a:t>همچنین ، </a:t>
            </a:r>
            <a:r>
              <a:rPr lang="fa-IR" b="1" i="0" u="none" strike="noStrike" baseline="0" dirty="0">
                <a:solidFill>
                  <a:srgbClr val="FF0000"/>
                </a:solidFill>
                <a:cs typeface="B Nazanin" panose="00000400000000000000" pitchFamily="2" charset="-78"/>
              </a:rPr>
              <a:t>بقراط</a:t>
            </a:r>
            <a:r>
              <a:rPr lang="fa-IR" b="0" i="0" u="none" strike="noStrike" baseline="0" dirty="0">
                <a:solidFill>
                  <a:srgbClr val="FF0000"/>
                </a:solidFill>
                <a:cs typeface="B Nazanin" panose="00000400000000000000" pitchFamily="2" charset="-78"/>
              </a:rPr>
              <a:t> در کتاب  اپیدمی ها بیان کرده است که:</a:t>
            </a:r>
          </a:p>
          <a:p>
            <a:pPr marR="0" lvl="0" rtl="1"/>
            <a:endParaRPr lang="fa-IR" b="0" i="0" u="none" strike="noStrike" baseline="0" dirty="0">
              <a:solidFill>
                <a:srgbClr val="FF0000"/>
              </a:solidFill>
              <a:cs typeface="B Nazanin" panose="00000400000000000000" pitchFamily="2" charset="-78"/>
            </a:endParaRPr>
          </a:p>
          <a:p>
            <a:pPr marR="0" lvl="0" rtl="1"/>
            <a:r>
              <a:rPr lang="fa-IR" b="0" i="0" u="none" strike="noStrike" baseline="0" dirty="0">
                <a:cs typeface="B Nazanin" panose="00000400000000000000" pitchFamily="2" charset="-78"/>
              </a:rPr>
              <a:t> </a:t>
            </a:r>
            <a:r>
              <a:rPr lang="fa-IR" sz="3600" b="0" i="0" u="none" strike="noStrike" baseline="0" dirty="0">
                <a:latin typeface="Calibri" panose="020F0502020204030204" pitchFamily="34" charset="0"/>
                <a:cs typeface="B Nazanin" panose="00000400000000000000" pitchFamily="2" charset="-78"/>
              </a:rPr>
              <a:t>"پزشك وقتی بر بالین بیمار وارد می شود، باید آداب و  طریقه ی نشستن، لباس پوشیدن، رفتار و سلوك معتبر، ایجاز در صحبت، متانت و آرامش کامل، توجه جدی و پاسخ به اعتراض و مخالفت بیمار را بداند و در هنگام رویارویی با مشکل بتواند خود را کنترل و آرام کند".</a:t>
            </a:r>
            <a:endParaRPr lang="fa-IR" b="0" i="0" u="none" strike="noStrike" baseline="0" dirty="0">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28048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7C1-02AC-43A5-BDC6-A412750862D9}"/>
              </a:ext>
            </a:extLst>
          </p:cNvPr>
          <p:cNvSpPr>
            <a:spLocks noGrp="1"/>
          </p:cNvSpPr>
          <p:nvPr>
            <p:ph type="title"/>
          </p:nvPr>
        </p:nvSpPr>
        <p:spPr/>
        <p:txBody>
          <a:bodyPr/>
          <a:lstStyle/>
          <a:p>
            <a:pPr marR="0" rtl="1"/>
            <a:r>
              <a:rPr lang="fa-IR" b="0" i="0" u="none" strike="noStrike" kern="1400" baseline="0" dirty="0">
                <a:solidFill>
                  <a:srgbClr val="7030A0"/>
                </a:solidFill>
                <a:cs typeface="B Titr" panose="00000700000000000000" pitchFamily="2" charset="-78"/>
              </a:rPr>
              <a:t>پیشینه ی تاریخی </a:t>
            </a:r>
            <a:r>
              <a:rPr lang="fa-IR" b="0" i="0" u="none" strike="noStrike" kern="1400" baseline="0" dirty="0" err="1">
                <a:solidFill>
                  <a:srgbClr val="7030A0"/>
                </a:solidFill>
                <a:cs typeface="B Titr" panose="00000700000000000000" pitchFamily="2" charset="-78"/>
              </a:rPr>
              <a:t>آراستگی</a:t>
            </a:r>
            <a:r>
              <a:rPr lang="fa-IR" b="0" i="0" u="none" strike="noStrike" kern="1400" baseline="0" dirty="0">
                <a:solidFill>
                  <a:srgbClr val="7030A0"/>
                </a:solidFill>
                <a:cs typeface="B Titr" panose="00000700000000000000" pitchFamily="2" charset="-78"/>
              </a:rPr>
              <a:t> پزشکان</a:t>
            </a:r>
          </a:p>
        </p:txBody>
      </p:sp>
      <p:sp>
        <p:nvSpPr>
          <p:cNvPr id="3" name="Text Placeholder 2">
            <a:extLst>
              <a:ext uri="{FF2B5EF4-FFF2-40B4-BE49-F238E27FC236}">
                <a16:creationId xmlns:a16="http://schemas.microsoft.com/office/drawing/2014/main" id="{AD4B2074-C8CF-42D1-94B8-5850B168A936}"/>
              </a:ext>
            </a:extLst>
          </p:cNvPr>
          <p:cNvSpPr>
            <a:spLocks noGrp="1"/>
          </p:cNvSpPr>
          <p:nvPr>
            <p:ph type="body" idx="1"/>
          </p:nvPr>
        </p:nvSpPr>
        <p:spPr>
          <a:xfrm>
            <a:off x="838200" y="2206305"/>
            <a:ext cx="10515600" cy="3970658"/>
          </a:xfrm>
        </p:spPr>
        <p:txBody>
          <a:bodyPr/>
          <a:lstStyle/>
          <a:p>
            <a:pPr marR="0" lvl="0" rtl="1"/>
            <a:r>
              <a:rPr lang="fa-IR" b="0" i="0" u="none" strike="noStrike" baseline="0" dirty="0">
                <a:solidFill>
                  <a:srgbClr val="FF0000"/>
                </a:solidFill>
                <a:cs typeface="B Nazanin" panose="00000400000000000000" pitchFamily="2" charset="-78"/>
              </a:rPr>
              <a:t> بقراط </a:t>
            </a:r>
            <a:r>
              <a:rPr lang="fa-IR" b="0" i="0" u="none" strike="noStrike" baseline="0" dirty="0">
                <a:cs typeface="B Nazanin" panose="00000400000000000000" pitchFamily="2" charset="-78"/>
              </a:rPr>
              <a:t>در بخشی از </a:t>
            </a:r>
            <a:r>
              <a:rPr lang="fa-IR" b="1" i="0" u="none" strike="noStrike" baseline="0" dirty="0">
                <a:solidFill>
                  <a:srgbClr val="FF0000"/>
                </a:solidFill>
                <a:cs typeface="B Nazanin" panose="00000400000000000000" pitchFamily="2" charset="-78"/>
              </a:rPr>
              <a:t>وصیت خود </a:t>
            </a:r>
            <a:r>
              <a:rPr lang="fa-IR" b="0" i="0" u="none" strike="noStrike" baseline="0" dirty="0">
                <a:cs typeface="B Nazanin" panose="00000400000000000000" pitchFamily="2" charset="-78"/>
              </a:rPr>
              <a:t>می گوید:</a:t>
            </a:r>
          </a:p>
          <a:p>
            <a:pPr marR="0" lvl="0" rtl="1"/>
            <a:endParaRPr lang="fa-IR" b="0" i="0" u="none" strike="noStrike" baseline="0" dirty="0">
              <a:cs typeface="B Nazanin" panose="00000400000000000000" pitchFamily="2" charset="-78"/>
            </a:endParaRPr>
          </a:p>
          <a:p>
            <a:pPr marR="0" lvl="0" rtl="1"/>
            <a:r>
              <a:rPr lang="fa-IR" sz="3200" b="0" i="0" u="none" strike="noStrike" baseline="0" dirty="0">
                <a:cs typeface="B Nazanin" panose="00000400000000000000" pitchFamily="2" charset="-78"/>
              </a:rPr>
              <a:t> «پزشك باید نیك فطرت، جوان، دارای قامت معتدل، خوش فهم، خوش صحبت، عفیف و شجاع باشد و  نقره دوست نباشد و تحمل ناسزا را داشته باشد.</a:t>
            </a:r>
          </a:p>
          <a:p>
            <a:pPr marL="0" marR="0" lvl="0" indent="0" rtl="1">
              <a:buNone/>
            </a:pPr>
            <a:r>
              <a:rPr lang="fa-IR" sz="3200" b="0" i="0" u="none" strike="noStrike" baseline="0" dirty="0">
                <a:cs typeface="B Nazanin" panose="00000400000000000000" pitchFamily="2" charset="-78"/>
              </a:rPr>
              <a:t>موی سر خود را همیشه منظم نگاه دارد، نه بتراشد و نه آن را انبوه بگذارد، ناخن انگشتان خود را بگیرد، به گونه‌ای که نه از ته بگیرد و نه آنکه بگذارد از گوشت سر انگشتان بلندتر شود، لباس سفید، پاکیزه و نرم بپوشد و در راه رفتن عجله نکند و تند راه نرود».</a:t>
            </a:r>
          </a:p>
        </p:txBody>
      </p:sp>
    </p:spTree>
    <p:extLst>
      <p:ext uri="{BB962C8B-B14F-4D97-AF65-F5344CB8AC3E}">
        <p14:creationId xmlns:p14="http://schemas.microsoft.com/office/powerpoint/2010/main" val="88402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8132-30BD-4B1C-BD22-BAF5B58361D4}"/>
              </a:ext>
            </a:extLst>
          </p:cNvPr>
          <p:cNvSpPr>
            <a:spLocks noGrp="1"/>
          </p:cNvSpPr>
          <p:nvPr>
            <p:ph type="title"/>
          </p:nvPr>
        </p:nvSpPr>
        <p:spPr/>
        <p:txBody>
          <a:bodyPr/>
          <a:lstStyle/>
          <a:p>
            <a:pPr marR="0" rtl="1"/>
            <a:r>
              <a:rPr lang="fa-IR" b="1" i="0" u="none" strike="noStrike" kern="1400" baseline="0" dirty="0">
                <a:solidFill>
                  <a:srgbClr val="002060"/>
                </a:solidFill>
                <a:cs typeface="B Nazanin" panose="00000400000000000000" pitchFamily="2" charset="-78"/>
              </a:rPr>
              <a:t>بیانیه ژنو</a:t>
            </a:r>
          </a:p>
        </p:txBody>
      </p:sp>
      <p:sp>
        <p:nvSpPr>
          <p:cNvPr id="3" name="Text Placeholder 2">
            <a:extLst>
              <a:ext uri="{FF2B5EF4-FFF2-40B4-BE49-F238E27FC236}">
                <a16:creationId xmlns:a16="http://schemas.microsoft.com/office/drawing/2014/main" id="{1493EC8D-A2DF-47A6-BD82-0150BDCFC2DE}"/>
              </a:ext>
            </a:extLst>
          </p:cNvPr>
          <p:cNvSpPr>
            <a:spLocks noGrp="1"/>
          </p:cNvSpPr>
          <p:nvPr>
            <p:ph type="body" idx="1"/>
          </p:nvPr>
        </p:nvSpPr>
        <p:spPr/>
        <p:txBody>
          <a:bodyPr>
            <a:normAutofit fontScale="25000" lnSpcReduction="20000"/>
          </a:bodyPr>
          <a:lstStyle/>
          <a:p>
            <a:pPr marR="0" lvl="0" algn="just" rtl="1">
              <a:lnSpc>
                <a:spcPct val="170000"/>
              </a:lnSpc>
            </a:pPr>
            <a:r>
              <a:rPr lang="ar-SA" sz="8000" b="1" i="0" u="none" strike="noStrike" baseline="0" dirty="0">
                <a:cs typeface="B Nazanin" panose="00000400000000000000" pitchFamily="2" charset="-78"/>
              </a:rPr>
              <a:t>ریشه "</a:t>
            </a:r>
            <a:r>
              <a:rPr lang="ar-SA" sz="8000" b="1" i="0" u="none" strike="noStrike" baseline="0" dirty="0">
                <a:solidFill>
                  <a:srgbClr val="FF0000"/>
                </a:solidFill>
                <a:cs typeface="B Nazanin" panose="00000400000000000000" pitchFamily="2" charset="-78"/>
              </a:rPr>
              <a:t>سوگندنامه پزشک‌ها</a:t>
            </a:r>
            <a:r>
              <a:rPr lang="ar-SA" sz="8000" b="1" i="0" u="none" strike="noStrike" baseline="0" dirty="0">
                <a:cs typeface="B Nazanin" panose="00000400000000000000" pitchFamily="2" charset="-78"/>
              </a:rPr>
              <a:t>"، برمی‌گردد به </a:t>
            </a:r>
            <a:r>
              <a:rPr lang="ar-SA" sz="8000" b="1" i="0" u="none" strike="noStrike" baseline="0" dirty="0">
                <a:solidFill>
                  <a:srgbClr val="FF0000"/>
                </a:solidFill>
                <a:cs typeface="B Nazanin" panose="00000400000000000000" pitchFamily="2" charset="-78"/>
              </a:rPr>
              <a:t>سوگندنامه بقراط </a:t>
            </a:r>
            <a:r>
              <a:rPr lang="ar-SA" sz="8000" b="1" i="0" u="none" strike="noStrike" baseline="0" dirty="0">
                <a:cs typeface="B Nazanin" panose="00000400000000000000" pitchFamily="2" charset="-78"/>
              </a:rPr>
              <a:t>در ۲۵۰۰ سال پیش که در سال ۱۹۴۸ به صورت امروزی‌اش تدوین شد</a:t>
            </a:r>
            <a:r>
              <a:rPr lang="fa-IR" sz="8000" b="1" dirty="0"/>
              <a:t>.</a:t>
            </a:r>
            <a:endParaRPr lang="fa-IR" sz="8000" b="1" i="0" u="none" strike="noStrike" baseline="0" dirty="0">
              <a:cs typeface="B Nazanin" panose="00000400000000000000" pitchFamily="2" charset="-78"/>
            </a:endParaRPr>
          </a:p>
          <a:p>
            <a:pPr marR="0" lvl="0" algn="just" rtl="1">
              <a:lnSpc>
                <a:spcPct val="170000"/>
              </a:lnSpc>
            </a:pPr>
            <a:r>
              <a:rPr lang="ar-SA" sz="8000" b="1" i="0" u="none" strike="noStrike" baseline="0" dirty="0">
                <a:cs typeface="B Nazanin" panose="00000400000000000000" pitchFamily="2" charset="-78"/>
              </a:rPr>
              <a:t>در نسخه جدید مصوبِ نشست عمومی انجمن پزشکی جهانی</a:t>
            </a:r>
            <a:r>
              <a:rPr lang="en-US" sz="8000" b="1" i="0" u="none" strike="noStrike" baseline="0" dirty="0">
                <a:cs typeface="B Nazanin" panose="00000400000000000000" pitchFamily="2" charset="-78"/>
              </a:rPr>
              <a:t> (World Medical Association) </a:t>
            </a:r>
            <a:r>
              <a:rPr lang="fa-IR" sz="8000" b="1" i="0" u="none" strike="noStrike" baseline="0" dirty="0">
                <a:cs typeface="B Nazanin" panose="00000400000000000000" pitchFamily="2" charset="-78"/>
              </a:rPr>
              <a:t> </a:t>
            </a:r>
            <a:r>
              <a:rPr lang="ar-SA" sz="8000" b="1" i="0" u="none" strike="noStrike" baseline="0" dirty="0">
                <a:cs typeface="B Nazanin" panose="00000400000000000000" pitchFamily="2" charset="-78"/>
              </a:rPr>
              <a:t>اکتبر ۲۰۱۷ در شیکاگو، تغییر اصلی این بود که پزشک در سوگند</a:t>
            </a:r>
            <a:r>
              <a:rPr lang="fa-IR" sz="8000" b="1" i="0" u="none" strike="noStrike" baseline="0" dirty="0">
                <a:cs typeface="B Nazanin" panose="00000400000000000000" pitchFamily="2" charset="-78"/>
              </a:rPr>
              <a:t> </a:t>
            </a:r>
            <a:r>
              <a:rPr lang="ar-SA" sz="8000" b="1" i="0" u="none" strike="noStrike" baseline="0" dirty="0">
                <a:cs typeface="B Nazanin" panose="00000400000000000000" pitchFamily="2" charset="-78"/>
              </a:rPr>
              <a:t>نامه‌اش متعهد می‌شود: "</a:t>
            </a:r>
            <a:r>
              <a:rPr lang="ar-SA" sz="8000" b="1" i="0" u="none" strike="noStrike" baseline="0" dirty="0">
                <a:solidFill>
                  <a:srgbClr val="FF0000"/>
                </a:solidFill>
                <a:cs typeface="B Titr" panose="00000700000000000000" pitchFamily="2" charset="-78"/>
              </a:rPr>
              <a:t>در خدمت سلامت، </a:t>
            </a:r>
            <a:r>
              <a:rPr lang="fa-IR" sz="8000" b="1" i="0" u="none" strike="noStrike" baseline="0" dirty="0">
                <a:solidFill>
                  <a:srgbClr val="FF0000"/>
                </a:solidFill>
                <a:cs typeface="B Titr" panose="00000700000000000000" pitchFamily="2" charset="-78"/>
              </a:rPr>
              <a:t>رفاه</a:t>
            </a:r>
            <a:r>
              <a:rPr lang="ar-SA" sz="8000" b="1" i="0" u="none" strike="noStrike" baseline="0" dirty="0">
                <a:solidFill>
                  <a:srgbClr val="FF0000"/>
                </a:solidFill>
                <a:cs typeface="B Titr" panose="00000700000000000000" pitchFamily="2" charset="-78"/>
              </a:rPr>
              <a:t> و توانمندی خود خواهم بود تا بتوانم مطابق با بالا‌ترین استاندارد‌ها در خدمت بیماران باشم</a:t>
            </a:r>
            <a:r>
              <a:rPr lang="en-US" sz="8000" b="1" i="0" u="none" strike="noStrike" baseline="0" dirty="0">
                <a:cs typeface="B Nazanin" panose="00000400000000000000" pitchFamily="2" charset="-78"/>
              </a:rPr>
              <a:t>"</a:t>
            </a:r>
            <a:endParaRPr lang="fa-IR" sz="8000" b="1" i="0" u="none" strike="noStrike" baseline="0" dirty="0">
              <a:cs typeface="B Nazanin" panose="00000400000000000000" pitchFamily="2" charset="-78"/>
            </a:endParaRPr>
          </a:p>
          <a:p>
            <a:pPr marR="0" lvl="0" algn="just" rtl="0">
              <a:lnSpc>
                <a:spcPct val="170000"/>
              </a:lnSpc>
            </a:pPr>
            <a:r>
              <a:rPr lang="en-US" sz="8000" b="1" u="sng" dirty="0">
                <a:solidFill>
                  <a:srgbClr val="7030A0"/>
                </a:solidFill>
              </a:rPr>
              <a:t>I WILL ATTEND TO my own health، well-being، and abilities in order to provide care of the highest standard</a:t>
            </a:r>
            <a:r>
              <a:rPr lang="fa-IR" sz="8000" b="1" u="sng" dirty="0">
                <a:solidFill>
                  <a:srgbClr val="7030A0"/>
                </a:solidFill>
              </a:rPr>
              <a:t>.</a:t>
            </a:r>
            <a:endParaRPr lang="en-US" sz="8000" b="1" i="0" u="none" strike="noStrike" baseline="0" dirty="0">
              <a:cs typeface="B Nazanin" panose="00000400000000000000" pitchFamily="2" charset="-78"/>
            </a:endParaRPr>
          </a:p>
          <a:p>
            <a:pPr marL="0" indent="0">
              <a:lnSpc>
                <a:spcPct val="170000"/>
              </a:lnSpc>
              <a:buNone/>
            </a:pPr>
            <a:r>
              <a:rPr lang="ar-SA" sz="8000" b="1" dirty="0">
                <a:solidFill>
                  <a:srgbClr val="FF0000"/>
                </a:solidFill>
              </a:rPr>
              <a:t>توجه به پزشک و حقوق‌اش در کنار توجه به بیمار و حقوق‌اش</a:t>
            </a:r>
            <a:br>
              <a:rPr lang="en-US" b="0" i="0" u="none" strike="noStrike" baseline="0" dirty="0">
                <a:cs typeface="B Nazanin" panose="00000400000000000000" pitchFamily="2" charset="-78"/>
              </a:rPr>
            </a:br>
            <a:endParaRPr lang="fa-IR" b="0" i="0" u="none" strike="noStrike" baseline="0" dirty="0">
              <a:cs typeface="B Nazanin" panose="00000400000000000000" pitchFamily="2" charset="-78"/>
            </a:endParaRPr>
          </a:p>
        </p:txBody>
      </p:sp>
      <p:sp>
        <p:nvSpPr>
          <p:cNvPr id="4" name="Footer Placeholder 3">
            <a:extLst>
              <a:ext uri="{FF2B5EF4-FFF2-40B4-BE49-F238E27FC236}">
                <a16:creationId xmlns:a16="http://schemas.microsoft.com/office/drawing/2014/main" id="{9AD7A1A6-05F4-49E3-9EEC-A2917A0B0B0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خصوصیات اصلی اخلاق پزشکی</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82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8FAF-34CF-4AA5-842C-EF9A7868F647}"/>
              </a:ext>
            </a:extLst>
          </p:cNvPr>
          <p:cNvSpPr>
            <a:spLocks noGrp="1"/>
          </p:cNvSpPr>
          <p:nvPr>
            <p:ph type="title"/>
          </p:nvPr>
        </p:nvSpPr>
        <p:spPr/>
        <p:txBody>
          <a:bodyPr>
            <a:noAutofit/>
          </a:bodyPr>
          <a:lstStyle/>
          <a:p>
            <a:pPr rtl="0"/>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I WILL ATTEND TO my own health، well-being، and abilities in order to provide care of the highest standard</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F40F106-50DD-4EB0-A616-1EF25D60E4F6}"/>
              </a:ext>
            </a:extLst>
          </p:cNvPr>
          <p:cNvSpPr>
            <a:spLocks noGrp="1"/>
          </p:cNvSpPr>
          <p:nvPr>
            <p:ph type="body" idx="1"/>
          </p:nvPr>
        </p:nvSpPr>
        <p:spPr/>
        <p:txBody>
          <a:bodyPr>
            <a:normAutofit/>
          </a:bodyPr>
          <a:lstStyle/>
          <a:p>
            <a:pPr algn="just">
              <a:lnSpc>
                <a:spcPct val="150000"/>
              </a:lnSpc>
            </a:pPr>
            <a:r>
              <a:rPr lang="fa-IR" sz="2600" dirty="0"/>
              <a:t>عبارت فوق علاوه به موارد زیر توجه دارد:</a:t>
            </a:r>
          </a:p>
          <a:p>
            <a:pPr marL="971550" lvl="1" indent="-514350" algn="just">
              <a:lnSpc>
                <a:spcPct val="150000"/>
              </a:lnSpc>
              <a:buFont typeface="+mj-lt"/>
              <a:buAutoNum type="arabicPeriod"/>
            </a:pPr>
            <a:r>
              <a:rPr lang="fa-IR" sz="2600" dirty="0"/>
              <a:t>تاکید روی جنبه </a:t>
            </a:r>
            <a:r>
              <a:rPr lang="fa-IR" sz="2600" dirty="0">
                <a:solidFill>
                  <a:srgbClr val="FF0000"/>
                </a:solidFill>
              </a:rPr>
              <a:t>انسانی پزشکان</a:t>
            </a:r>
            <a:endParaRPr lang="fa-IR" sz="2600" dirty="0"/>
          </a:p>
          <a:p>
            <a:pPr marL="971550" lvl="1" indent="-514350" algn="just">
              <a:lnSpc>
                <a:spcPct val="150000"/>
              </a:lnSpc>
              <a:buFont typeface="+mj-lt"/>
              <a:buAutoNum type="arabicPeriod"/>
            </a:pPr>
            <a:r>
              <a:rPr lang="fa-IR" sz="2600" dirty="0"/>
              <a:t> نشان می‌دهد که سلامت پزشکان </a:t>
            </a:r>
            <a:r>
              <a:rPr lang="fa-IR" sz="2600" dirty="0">
                <a:solidFill>
                  <a:srgbClr val="FF0000"/>
                </a:solidFill>
              </a:rPr>
              <a:t>تاثیر مستقیم </a:t>
            </a:r>
            <a:r>
              <a:rPr lang="fa-IR" sz="2600" dirty="0"/>
              <a:t>بر سلامت بیماران دارد.</a:t>
            </a:r>
          </a:p>
          <a:p>
            <a:pPr marL="971550" lvl="1" indent="-514350" algn="just">
              <a:lnSpc>
                <a:spcPct val="150000"/>
              </a:lnSpc>
              <a:buFont typeface="+mj-lt"/>
              <a:buAutoNum type="arabicPeriod"/>
            </a:pPr>
            <a:r>
              <a:rPr lang="fa-IR" sz="2600" dirty="0"/>
              <a:t> جلوگیری از </a:t>
            </a:r>
            <a:r>
              <a:rPr lang="fa-IR" sz="2600" dirty="0">
                <a:solidFill>
                  <a:srgbClr val="FF0000"/>
                </a:solidFill>
              </a:rPr>
              <a:t>فرسودگی_شغلی </a:t>
            </a:r>
            <a:r>
              <a:rPr lang="fa-IR" sz="2600" dirty="0"/>
              <a:t>یا کارزدگی (</a:t>
            </a:r>
            <a:r>
              <a:rPr lang="en-US" sz="2600" dirty="0"/>
              <a:t>Occupational burnout</a:t>
            </a:r>
            <a:r>
              <a:rPr lang="fa-IR" sz="2600" dirty="0"/>
              <a:t>) که به‌ مفهوم تحلیل قوای روانی، گاهی همراه با افسردگی است. </a:t>
            </a:r>
          </a:p>
        </p:txBody>
      </p:sp>
      <p:sp>
        <p:nvSpPr>
          <p:cNvPr id="4" name="Footer Placeholder 3">
            <a:extLst>
              <a:ext uri="{FF2B5EF4-FFF2-40B4-BE49-F238E27FC236}">
                <a16:creationId xmlns:a16="http://schemas.microsoft.com/office/drawing/2014/main" id="{5D8618FE-3F6F-4920-ABCB-BB2EB014AF5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خصوصیات اصلی اخلاق پزشکی</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75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2AF7-72AE-4A9E-BB74-E63D7957EB9A}"/>
              </a:ext>
            </a:extLst>
          </p:cNvPr>
          <p:cNvSpPr>
            <a:spLocks noGrp="1"/>
          </p:cNvSpPr>
          <p:nvPr>
            <p:ph type="title"/>
          </p:nvPr>
        </p:nvSpPr>
        <p:spPr/>
        <p:txBody>
          <a:bodyPr/>
          <a:lstStyle/>
          <a:p>
            <a:r>
              <a:rPr lang="fa-IR" b="1" dirty="0">
                <a:solidFill>
                  <a:srgbClr val="7030A0"/>
                </a:solidFill>
                <a:cs typeface="B Nazanin" panose="00000400000000000000" pitchFamily="2" charset="-78"/>
              </a:rPr>
              <a:t>فرسودگی شغلی</a:t>
            </a:r>
            <a:br>
              <a:rPr lang="fa-IR" b="1" dirty="0">
                <a:solidFill>
                  <a:srgbClr val="7030A0"/>
                </a:solidFill>
                <a:cs typeface="B Nazanin" panose="00000400000000000000" pitchFamily="2" charset="-78"/>
              </a:rPr>
            </a:br>
            <a:r>
              <a:rPr lang="en-US" b="1" dirty="0">
                <a:solidFill>
                  <a:srgbClr val="7030A0"/>
                </a:solidFill>
                <a:cs typeface="B Nazanin" panose="00000400000000000000" pitchFamily="2" charset="-78"/>
              </a:rPr>
              <a:t>(</a:t>
            </a:r>
            <a:r>
              <a:rPr lang="en-US" sz="4400" b="1" dirty="0">
                <a:solidFill>
                  <a:srgbClr val="7030A0"/>
                </a:solidFill>
                <a:cs typeface="B Nazanin" panose="00000400000000000000" pitchFamily="2" charset="-78"/>
              </a:rPr>
              <a:t>Occupational burnout)</a:t>
            </a:r>
            <a:endParaRPr lang="fa-IR" b="1" dirty="0">
              <a:solidFill>
                <a:srgbClr val="7030A0"/>
              </a:solidFill>
              <a:cs typeface="B Nazanin" panose="00000400000000000000" pitchFamily="2" charset="-78"/>
            </a:endParaRPr>
          </a:p>
        </p:txBody>
      </p:sp>
      <p:sp>
        <p:nvSpPr>
          <p:cNvPr id="3" name="Text Placeholder 2">
            <a:extLst>
              <a:ext uri="{FF2B5EF4-FFF2-40B4-BE49-F238E27FC236}">
                <a16:creationId xmlns:a16="http://schemas.microsoft.com/office/drawing/2014/main" id="{D971FE6D-E252-4007-A7BA-E3BD2D041F5A}"/>
              </a:ext>
            </a:extLst>
          </p:cNvPr>
          <p:cNvSpPr>
            <a:spLocks noGrp="1"/>
          </p:cNvSpPr>
          <p:nvPr>
            <p:ph type="body" idx="1"/>
          </p:nvPr>
        </p:nvSpPr>
        <p:spPr/>
        <p:txBody>
          <a:bodyPr>
            <a:normAutofit fontScale="85000" lnSpcReduction="10000"/>
          </a:bodyPr>
          <a:lstStyle/>
          <a:p>
            <a:r>
              <a:rPr lang="fa-IR" dirty="0"/>
              <a:t>فرسودگی شغلی، نشانگان </a:t>
            </a:r>
            <a:r>
              <a:rPr lang="fa-IR" dirty="0">
                <a:solidFill>
                  <a:srgbClr val="FF0000"/>
                </a:solidFill>
              </a:rPr>
              <a:t>خستگی مفرط عاطفی </a:t>
            </a:r>
            <a:r>
              <a:rPr lang="fa-IR" dirty="0"/>
              <a:t>به دنبال سال‌ها درگیری و تعهد نسبت به شغل است.</a:t>
            </a:r>
          </a:p>
          <a:p>
            <a:r>
              <a:rPr lang="fa-IR" dirty="0"/>
              <a:t>به‌عبارت دیگر، فرسودگی شغلی، </a:t>
            </a:r>
            <a:r>
              <a:rPr lang="fa-IR" dirty="0">
                <a:solidFill>
                  <a:srgbClr val="FF0000"/>
                </a:solidFill>
                <a:cs typeface="B Titr" panose="00000700000000000000" pitchFamily="2" charset="-78"/>
              </a:rPr>
              <a:t>خستگی جسمی، عاطفی و روحی </a:t>
            </a:r>
            <a:r>
              <a:rPr lang="fa-IR" dirty="0"/>
              <a:t>در پی قرار گرفتن طولانی مدت در موقعیت کار سخت است.</a:t>
            </a:r>
          </a:p>
          <a:p>
            <a:endParaRPr lang="fa-IR" dirty="0"/>
          </a:p>
          <a:p>
            <a:r>
              <a:rPr lang="fa-IR" dirty="0"/>
              <a:t> این نشانگان حالتی است که در آن موارد زیر کاهش می یابد:</a:t>
            </a:r>
          </a:p>
          <a:p>
            <a:pPr marL="971550" lvl="1" indent="-514350">
              <a:buFont typeface="+mj-lt"/>
              <a:buAutoNum type="arabicPeriod"/>
            </a:pPr>
            <a:r>
              <a:rPr lang="fa-IR" sz="2800" dirty="0">
                <a:solidFill>
                  <a:srgbClr val="FF0000"/>
                </a:solidFill>
              </a:rPr>
              <a:t> قدرت </a:t>
            </a:r>
            <a:r>
              <a:rPr lang="fa-IR" sz="2800" dirty="0"/>
              <a:t>و توانایی افراد</a:t>
            </a:r>
          </a:p>
          <a:p>
            <a:pPr marL="971550" lvl="1" indent="-514350">
              <a:buFont typeface="+mj-lt"/>
              <a:buAutoNum type="arabicPeriod"/>
            </a:pPr>
            <a:r>
              <a:rPr lang="fa-IR" sz="2800" dirty="0">
                <a:solidFill>
                  <a:srgbClr val="FF0000"/>
                </a:solidFill>
              </a:rPr>
              <a:t>رغبت</a:t>
            </a:r>
            <a:r>
              <a:rPr lang="fa-IR" sz="2800" dirty="0"/>
              <a:t> و تمایل آنان برای ادامه کار و فعالیت حرفه‌ای</a:t>
            </a:r>
          </a:p>
          <a:p>
            <a:endParaRPr lang="fa-IR" dirty="0"/>
          </a:p>
        </p:txBody>
      </p:sp>
      <p:sp>
        <p:nvSpPr>
          <p:cNvPr id="4" name="Footer Placeholder 3">
            <a:extLst>
              <a:ext uri="{FF2B5EF4-FFF2-40B4-BE49-F238E27FC236}">
                <a16:creationId xmlns:a16="http://schemas.microsoft.com/office/drawing/2014/main" id="{253C2E3B-1224-4CB2-BAEA-28166EB9E9B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خصوصیات اصلی اخلاق پزشکی</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FC5F126-5EE8-4FE5-AA32-26F7037B1144}"/>
              </a:ext>
            </a:extLst>
          </p:cNvPr>
          <p:cNvSpPr/>
          <p:nvPr/>
        </p:nvSpPr>
        <p:spPr>
          <a:xfrm rot="20024978">
            <a:off x="1439333" y="3843866"/>
            <a:ext cx="293793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a:ln>
                  <a:noFill/>
                </a:ln>
                <a:solidFill>
                  <a:prstClr val="white"/>
                </a:solidFill>
                <a:effectLst/>
                <a:uLnTx/>
                <a:uFillTx/>
                <a:latin typeface="Calibri" panose="020F0502020204030204"/>
                <a:ea typeface="+mn-ea"/>
                <a:cs typeface="B Titr" panose="00000700000000000000" pitchFamily="2" charset="-78"/>
              </a:rPr>
              <a:t>اگر مسئول شدید</a:t>
            </a:r>
          </a:p>
        </p:txBody>
      </p:sp>
    </p:spTree>
    <p:extLst>
      <p:ext uri="{BB962C8B-B14F-4D97-AF65-F5344CB8AC3E}">
        <p14:creationId xmlns:p14="http://schemas.microsoft.com/office/powerpoint/2010/main" val="7490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722E-1FA3-413B-95D7-B6E5060160BB}"/>
              </a:ext>
            </a:extLst>
          </p:cNvPr>
          <p:cNvSpPr>
            <a:spLocks noGrp="1"/>
          </p:cNvSpPr>
          <p:nvPr>
            <p:ph type="title"/>
          </p:nvPr>
        </p:nvSpPr>
        <p:spPr>
          <a:xfrm>
            <a:off x="763772" y="205636"/>
            <a:ext cx="10515600" cy="1187229"/>
          </a:xfrm>
        </p:spPr>
        <p:txBody>
          <a:bodyPr>
            <a:normAutofit/>
          </a:bodyPr>
          <a:lstStyle/>
          <a:p>
            <a:r>
              <a:rPr lang="en-US" altLang="en-US" sz="2700" dirty="0">
                <a:latin typeface="Arial" panose="020B0604020202020204" pitchFamily="34" charset="0"/>
              </a:rPr>
              <a:t>The Declaration of Geneva, as currently published by the </a:t>
            </a:r>
            <a:r>
              <a:rPr lang="en-US" altLang="en-US" sz="2700" dirty="0">
                <a:latin typeface="Arial" panose="020B0604020202020204" pitchFamily="34" charset="0"/>
                <a:hlinkClick r:id="rId2" tooltip="World Medical Association"/>
              </a:rPr>
              <a:t>World Medical Association</a:t>
            </a:r>
            <a:r>
              <a:rPr lang="en-US" altLang="en-US" sz="2700" baseline="30000" dirty="0">
                <a:latin typeface="Arial" panose="020B0604020202020204" pitchFamily="34" charset="0"/>
              </a:rPr>
              <a:t> </a:t>
            </a:r>
            <a:r>
              <a:rPr lang="en-US" altLang="en-US" sz="2700" dirty="0">
                <a:latin typeface="Arial" panose="020B0604020202020204" pitchFamily="34" charset="0"/>
              </a:rPr>
              <a:t>reads: </a:t>
            </a:r>
            <a:endParaRPr lang="en-US" dirty="0"/>
          </a:p>
        </p:txBody>
      </p:sp>
      <p:sp>
        <p:nvSpPr>
          <p:cNvPr id="4" name="Rectangle 1">
            <a:extLst>
              <a:ext uri="{FF2B5EF4-FFF2-40B4-BE49-F238E27FC236}">
                <a16:creationId xmlns:a16="http://schemas.microsoft.com/office/drawing/2014/main" id="{DA72E9B2-DC5F-4F8F-9614-1200D3BF6A60}"/>
              </a:ext>
            </a:extLst>
          </p:cNvPr>
          <p:cNvSpPr>
            <a:spLocks noGrp="1" noChangeArrowheads="1"/>
          </p:cNvSpPr>
          <p:nvPr>
            <p:ph type="body" idx="1"/>
          </p:nvPr>
        </p:nvSpPr>
        <p:spPr bwMode="auto">
          <a:xfrm>
            <a:off x="106326" y="1644178"/>
            <a:ext cx="1169581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AS A MEMBER OF THE MEDICAL PROFESSION: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SOLEMNLY PLEDGE to </a:t>
            </a:r>
            <a:r>
              <a:rPr kumimoji="0" lang="en-US" altLang="en-US" sz="1800" b="0" i="0" u="none" strike="noStrike" cap="none" normalizeH="0" baseline="0" dirty="0">
                <a:ln>
                  <a:noFill/>
                </a:ln>
                <a:effectLst/>
                <a:latin typeface="Arial" panose="020B0604020202020204" pitchFamily="34" charset="0"/>
              </a:rPr>
              <a:t>dedicate</a:t>
            </a:r>
            <a:r>
              <a:rPr kumimoji="0" lang="en-US" altLang="en-US" sz="1800" b="0" i="0" u="none" strike="noStrike" cap="none" normalizeH="0" baseline="0" dirty="0">
                <a:ln>
                  <a:noFill/>
                </a:ln>
                <a:solidFill>
                  <a:schemeClr val="tx1"/>
                </a:solidFill>
                <a:effectLst/>
                <a:latin typeface="Arial" panose="020B0604020202020204" pitchFamily="34" charset="0"/>
              </a:rPr>
              <a:t> my life to the service of humanity;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THE HEALTH AND WELL-BEING OF MY PATIENT will be my first consideration;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RESPECT the autonomy and dignity of my patient;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MAINTAIN the utmost respect for human life;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NOT PERMIT considerations of age, disease or disability, creed, ethnic origin, gender, nationality, political affiliation, race, sexual orientation, social standing or any other factor to intervene between my duty and my patient;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RESPECT the secrets that are confided in me, even after the patient has died;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PRACTICE my profession with conscience and dignity and in accordance with good medical practice;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FOSTER the honor and noble traditions of the medical profession;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GIVE to my teachers, colleagues, and students the respect and gratitude that is their due;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SHARE my medical knowledge for the benefit of the patient and the advancement of healthcare;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rgbClr val="FF0000"/>
                </a:solidFill>
                <a:effectLst/>
                <a:latin typeface="Arial" panose="020B0604020202020204" pitchFamily="34" charset="0"/>
              </a:rPr>
              <a:t>I WILL ATTEND TO my own health, well-being, and abilities in order to provide care of the highest standard</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WILL NOT USE my medical knowledge to violate human rights and civil liberties, even under threat;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 MAKE THESE PROMISES solemnly, freely and upon my </a:t>
            </a:r>
            <a:r>
              <a:rPr kumimoji="0" lang="en-US" altLang="en-US" sz="1800" b="0" i="0" u="none" strike="noStrike" cap="none" normalizeH="0" baseline="0" dirty="0" err="1">
                <a:ln>
                  <a:noFill/>
                </a:ln>
                <a:solidFill>
                  <a:schemeClr val="tx1"/>
                </a:solidFill>
                <a:effectLst/>
                <a:latin typeface="Arial" panose="020B0604020202020204" pitchFamily="34" charset="0"/>
              </a:rPr>
              <a:t>honour</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2">
            <a:extLst>
              <a:ext uri="{FF2B5EF4-FFF2-40B4-BE49-F238E27FC236}">
                <a16:creationId xmlns:a16="http://schemas.microsoft.com/office/drawing/2014/main" id="{1110CAC8-C42F-4B31-8853-AD066FBAD4D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خصوصیات اصلی اخلاق پزشکی</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10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9D14-3256-BB55-77B7-89C978B44E2E}"/>
              </a:ext>
            </a:extLst>
          </p:cNvPr>
          <p:cNvSpPr>
            <a:spLocks noGrp="1"/>
          </p:cNvSpPr>
          <p:nvPr>
            <p:ph type="title"/>
          </p:nvPr>
        </p:nvSpPr>
        <p:spPr/>
        <p:txBody>
          <a:bodyPr>
            <a:normAutofit fontScale="90000"/>
          </a:bodyPr>
          <a:lstStyle/>
          <a:p>
            <a:r>
              <a:rPr lang="fa-IR" b="0" i="0" u="none" strike="noStrike" kern="100" baseline="0" dirty="0">
                <a:solidFill>
                  <a:srgbClr val="501549"/>
                </a:solidFill>
                <a:cs typeface="B Titr" panose="00000700000000000000" pitchFamily="2" charset="-78"/>
              </a:rPr>
              <a:t>چهار محدوده ی رفتار حرفه ای</a:t>
            </a:r>
            <a:br>
              <a:rPr lang="fa-IR" b="0" i="0" u="none" strike="noStrike" kern="100" baseline="0" dirty="0">
                <a:solidFill>
                  <a:srgbClr val="501549"/>
                </a:solidFill>
                <a:cs typeface="B Titr" panose="00000700000000000000" pitchFamily="2" charset="-78"/>
              </a:rPr>
            </a:br>
            <a:r>
              <a:rPr lang="fa-IR" sz="2200" b="0" i="0" baseline="0" dirty="0"/>
              <a:t>در ذیل یک مدل فرضی از دسته بندی رفتارها آورده شده است:</a:t>
            </a:r>
            <a:br>
              <a:rPr lang="fa-IR" dirty="0"/>
            </a:br>
            <a:endParaRPr lang="fa-IR" b="0" i="0" u="none" strike="noStrike" kern="100" baseline="0" dirty="0">
              <a:solidFill>
                <a:srgbClr val="501549"/>
              </a:solidFill>
              <a:cs typeface="B Titr" panose="00000700000000000000" pitchFamily="2" charset="-78"/>
            </a:endParaRPr>
          </a:p>
        </p:txBody>
      </p:sp>
      <p:grpSp>
        <p:nvGrpSpPr>
          <p:cNvPr id="5" name="Group 4">
            <a:extLst>
              <a:ext uri="{FF2B5EF4-FFF2-40B4-BE49-F238E27FC236}">
                <a16:creationId xmlns:a16="http://schemas.microsoft.com/office/drawing/2014/main" id="{13610CB2-DA62-19F3-9000-3ED30EC605AF}"/>
              </a:ext>
            </a:extLst>
          </p:cNvPr>
          <p:cNvGrpSpPr/>
          <p:nvPr/>
        </p:nvGrpSpPr>
        <p:grpSpPr>
          <a:xfrm>
            <a:off x="2532888" y="1869138"/>
            <a:ext cx="7424928" cy="4264310"/>
            <a:chOff x="3963844" y="1869138"/>
            <a:chExt cx="4264310" cy="4264310"/>
          </a:xfrm>
        </p:grpSpPr>
        <p:sp>
          <p:nvSpPr>
            <p:cNvPr id="6" name="Freeform: Shape 5">
              <a:extLst>
                <a:ext uri="{FF2B5EF4-FFF2-40B4-BE49-F238E27FC236}">
                  <a16:creationId xmlns:a16="http://schemas.microsoft.com/office/drawing/2014/main" id="{5CB43F84-9A22-1D2D-77F4-80B721556101}"/>
                </a:ext>
              </a:extLst>
            </p:cNvPr>
            <p:cNvSpPr/>
            <p:nvPr/>
          </p:nvSpPr>
          <p:spPr>
            <a:xfrm>
              <a:off x="4964652" y="1869138"/>
              <a:ext cx="2262695" cy="2262695"/>
            </a:xfrm>
            <a:custGeom>
              <a:avLst/>
              <a:gdLst>
                <a:gd name="connsiteX0" fmla="*/ 0 w 2262695"/>
                <a:gd name="connsiteY0" fmla="*/ 1131348 h 2262695"/>
                <a:gd name="connsiteX1" fmla="*/ 1131348 w 2262695"/>
                <a:gd name="connsiteY1" fmla="*/ 0 h 2262695"/>
                <a:gd name="connsiteX2" fmla="*/ 2262696 w 2262695"/>
                <a:gd name="connsiteY2" fmla="*/ 1131348 h 2262695"/>
                <a:gd name="connsiteX3" fmla="*/ 1131348 w 2262695"/>
                <a:gd name="connsiteY3" fmla="*/ 2262696 h 2262695"/>
                <a:gd name="connsiteX4" fmla="*/ 0 w 2262695"/>
                <a:gd name="connsiteY4" fmla="*/ 1131348 h 226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695" h="2262695">
                  <a:moveTo>
                    <a:pt x="0" y="1131348"/>
                  </a:moveTo>
                  <a:cubicBezTo>
                    <a:pt x="0" y="506522"/>
                    <a:pt x="506522" y="0"/>
                    <a:pt x="1131348" y="0"/>
                  </a:cubicBezTo>
                  <a:cubicBezTo>
                    <a:pt x="1756174" y="0"/>
                    <a:pt x="2262696" y="506522"/>
                    <a:pt x="2262696" y="1131348"/>
                  </a:cubicBezTo>
                  <a:cubicBezTo>
                    <a:pt x="2262696" y="1756174"/>
                    <a:pt x="1756174" y="2262696"/>
                    <a:pt x="1131348" y="2262696"/>
                  </a:cubicBezTo>
                  <a:cubicBezTo>
                    <a:pt x="506522" y="2262696"/>
                    <a:pt x="0" y="1756174"/>
                    <a:pt x="0" y="1131348"/>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1080" tIns="304594" rIns="261080" bIns="1240131"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fa-IR" sz="2800" b="1" i="0" u="none" strike="noStrike" kern="1200" cap="none" spc="0" normalizeH="0" baseline="0" noProof="0" dirty="0">
                  <a:ln>
                    <a:noFill/>
                  </a:ln>
                  <a:solidFill>
                    <a:srgbClr val="FFFF00"/>
                  </a:solidFill>
                  <a:effectLst/>
                  <a:uLnTx/>
                  <a:uFillTx/>
                  <a:latin typeface="Aptos" panose="02110004020202020204"/>
                  <a:ea typeface="+mn-ea"/>
                  <a:cs typeface="B Nazanin" panose="00000400000000000000" pitchFamily="2" charset="-78"/>
                </a:rPr>
                <a:t>۱. رفتار ایده آل </a:t>
              </a:r>
              <a:endParaRPr kumimoji="0" lang="fa-IR" sz="2800" b="0" i="0" u="none" strike="noStrike" kern="1200" cap="none" spc="0" normalizeH="0" baseline="0" noProof="0" dirty="0">
                <a:ln>
                  <a:noFill/>
                </a:ln>
                <a:solidFill>
                  <a:srgbClr val="FFFF00"/>
                </a:solidFill>
                <a:effectLst/>
                <a:uLnTx/>
                <a:uFillTx/>
                <a:latin typeface="Aptos" panose="02110004020202020204"/>
                <a:ea typeface="+mn-ea"/>
                <a:cs typeface="B Nazanin" panose="00000400000000000000" pitchFamily="2" charset="-78"/>
              </a:endParaRPr>
            </a:p>
          </p:txBody>
        </p:sp>
        <p:sp>
          <p:nvSpPr>
            <p:cNvPr id="7" name="Freeform: Shape 6">
              <a:extLst>
                <a:ext uri="{FF2B5EF4-FFF2-40B4-BE49-F238E27FC236}">
                  <a16:creationId xmlns:a16="http://schemas.microsoft.com/office/drawing/2014/main" id="{B8103741-ADB8-2528-4645-DCD378F4B83D}"/>
                </a:ext>
              </a:extLst>
            </p:cNvPr>
            <p:cNvSpPr/>
            <p:nvPr/>
          </p:nvSpPr>
          <p:spPr>
            <a:xfrm>
              <a:off x="5965459" y="2869946"/>
              <a:ext cx="2262695" cy="2262695"/>
            </a:xfrm>
            <a:custGeom>
              <a:avLst/>
              <a:gdLst>
                <a:gd name="connsiteX0" fmla="*/ 0 w 2262695"/>
                <a:gd name="connsiteY0" fmla="*/ 1131348 h 2262695"/>
                <a:gd name="connsiteX1" fmla="*/ 1131348 w 2262695"/>
                <a:gd name="connsiteY1" fmla="*/ 0 h 2262695"/>
                <a:gd name="connsiteX2" fmla="*/ 2262696 w 2262695"/>
                <a:gd name="connsiteY2" fmla="*/ 1131348 h 2262695"/>
                <a:gd name="connsiteX3" fmla="*/ 1131348 w 2262695"/>
                <a:gd name="connsiteY3" fmla="*/ 2262696 h 2262695"/>
                <a:gd name="connsiteX4" fmla="*/ 0 w 2262695"/>
                <a:gd name="connsiteY4" fmla="*/ 1131348 h 226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695" h="2262695">
                  <a:moveTo>
                    <a:pt x="0" y="1131348"/>
                  </a:moveTo>
                  <a:cubicBezTo>
                    <a:pt x="0" y="506522"/>
                    <a:pt x="506522" y="0"/>
                    <a:pt x="1131348" y="0"/>
                  </a:cubicBezTo>
                  <a:cubicBezTo>
                    <a:pt x="1756174" y="0"/>
                    <a:pt x="2262696" y="506522"/>
                    <a:pt x="2262696" y="1131348"/>
                  </a:cubicBezTo>
                  <a:cubicBezTo>
                    <a:pt x="2262696" y="1756174"/>
                    <a:pt x="1756174" y="2262696"/>
                    <a:pt x="1131348" y="2262696"/>
                  </a:cubicBezTo>
                  <a:cubicBezTo>
                    <a:pt x="506522" y="2262696"/>
                    <a:pt x="0" y="1756174"/>
                    <a:pt x="0" y="1131348"/>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218375" tIns="261080" rIns="174053" bIns="261080"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fa-IR" sz="2800" b="1" i="0" u="none" strike="noStrike" kern="1200" cap="none" spc="0" normalizeH="0" baseline="0" noProof="0" dirty="0">
                  <a:ln>
                    <a:noFill/>
                  </a:ln>
                  <a:solidFill>
                    <a:srgbClr val="FFFF00"/>
                  </a:solidFill>
                  <a:effectLst/>
                  <a:uLnTx/>
                  <a:uFillTx/>
                  <a:latin typeface="Aptos" panose="02110004020202020204"/>
                  <a:ea typeface="+mn-ea"/>
                  <a:cs typeface="B Nazanin" panose="00000400000000000000" pitchFamily="2" charset="-78"/>
                </a:rPr>
                <a:t>۲. رفتار مطلوب</a:t>
              </a:r>
              <a:endParaRPr kumimoji="0" lang="fa-IR" sz="2800" b="0" i="0" u="none" strike="noStrike" kern="1200" cap="none" spc="0" normalizeH="0" baseline="0" noProof="0" dirty="0">
                <a:ln>
                  <a:noFill/>
                </a:ln>
                <a:solidFill>
                  <a:srgbClr val="FFFF00"/>
                </a:solidFill>
                <a:effectLst/>
                <a:uLnTx/>
                <a:uFillTx/>
                <a:latin typeface="Aptos" panose="02110004020202020204"/>
                <a:ea typeface="+mn-ea"/>
                <a:cs typeface="B Nazanin" panose="00000400000000000000" pitchFamily="2" charset="-78"/>
              </a:endParaRPr>
            </a:p>
          </p:txBody>
        </p:sp>
        <p:sp>
          <p:nvSpPr>
            <p:cNvPr id="8" name="Freeform: Shape 7">
              <a:extLst>
                <a:ext uri="{FF2B5EF4-FFF2-40B4-BE49-F238E27FC236}">
                  <a16:creationId xmlns:a16="http://schemas.microsoft.com/office/drawing/2014/main" id="{2CF37AF1-B9A7-0BC2-07CA-E6EFFABE74A2}"/>
                </a:ext>
              </a:extLst>
            </p:cNvPr>
            <p:cNvSpPr/>
            <p:nvPr/>
          </p:nvSpPr>
          <p:spPr>
            <a:xfrm>
              <a:off x="4964652" y="3870753"/>
              <a:ext cx="2262695" cy="2262695"/>
            </a:xfrm>
            <a:custGeom>
              <a:avLst/>
              <a:gdLst>
                <a:gd name="connsiteX0" fmla="*/ 0 w 2262695"/>
                <a:gd name="connsiteY0" fmla="*/ 1131348 h 2262695"/>
                <a:gd name="connsiteX1" fmla="*/ 1131348 w 2262695"/>
                <a:gd name="connsiteY1" fmla="*/ 0 h 2262695"/>
                <a:gd name="connsiteX2" fmla="*/ 2262696 w 2262695"/>
                <a:gd name="connsiteY2" fmla="*/ 1131348 h 2262695"/>
                <a:gd name="connsiteX3" fmla="*/ 1131348 w 2262695"/>
                <a:gd name="connsiteY3" fmla="*/ 2262696 h 2262695"/>
                <a:gd name="connsiteX4" fmla="*/ 0 w 2262695"/>
                <a:gd name="connsiteY4" fmla="*/ 1131348 h 226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695" h="2262695">
                  <a:moveTo>
                    <a:pt x="0" y="1131348"/>
                  </a:moveTo>
                  <a:cubicBezTo>
                    <a:pt x="0" y="506522"/>
                    <a:pt x="506522" y="0"/>
                    <a:pt x="1131348" y="0"/>
                  </a:cubicBezTo>
                  <a:cubicBezTo>
                    <a:pt x="1756174" y="0"/>
                    <a:pt x="2262696" y="506522"/>
                    <a:pt x="2262696" y="1131348"/>
                  </a:cubicBezTo>
                  <a:cubicBezTo>
                    <a:pt x="2262696" y="1756174"/>
                    <a:pt x="1756174" y="2262696"/>
                    <a:pt x="1131348" y="2262696"/>
                  </a:cubicBezTo>
                  <a:cubicBezTo>
                    <a:pt x="506522" y="2262696"/>
                    <a:pt x="0" y="1756174"/>
                    <a:pt x="0" y="1131348"/>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1080" tIns="1240132" rIns="261080" bIns="304593"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fa-IR" sz="2800" b="1" i="0" u="none" strike="noStrike" kern="1200" cap="none" spc="0" normalizeH="0" baseline="0" noProof="0">
                  <a:ln>
                    <a:noFill/>
                  </a:ln>
                  <a:solidFill>
                    <a:srgbClr val="FFFF00"/>
                  </a:solidFill>
                  <a:effectLst/>
                  <a:uLnTx/>
                  <a:uFillTx/>
                  <a:latin typeface="Aptos" panose="02110004020202020204"/>
                  <a:ea typeface="+mn-ea"/>
                  <a:cs typeface="B Nazanin" panose="00000400000000000000" pitchFamily="2" charset="-78"/>
                </a:rPr>
                <a:t>۳. رفتار نامطلوب</a:t>
              </a:r>
              <a:endParaRPr kumimoji="0" lang="fa-IR" sz="2800" b="0" i="0" u="none" strike="noStrike" kern="1200" cap="none" spc="0" normalizeH="0" baseline="0" noProof="0">
                <a:ln>
                  <a:noFill/>
                </a:ln>
                <a:solidFill>
                  <a:srgbClr val="FFFF00"/>
                </a:solidFill>
                <a:effectLst/>
                <a:uLnTx/>
                <a:uFillTx/>
                <a:latin typeface="Aptos" panose="02110004020202020204"/>
                <a:ea typeface="+mn-ea"/>
                <a:cs typeface="B Nazanin" panose="00000400000000000000" pitchFamily="2" charset="-78"/>
              </a:endParaRPr>
            </a:p>
          </p:txBody>
        </p:sp>
        <p:sp>
          <p:nvSpPr>
            <p:cNvPr id="9" name="Freeform: Shape 8">
              <a:extLst>
                <a:ext uri="{FF2B5EF4-FFF2-40B4-BE49-F238E27FC236}">
                  <a16:creationId xmlns:a16="http://schemas.microsoft.com/office/drawing/2014/main" id="{0256ABB0-4266-0108-AA5B-00B5525523A2}"/>
                </a:ext>
              </a:extLst>
            </p:cNvPr>
            <p:cNvSpPr/>
            <p:nvPr/>
          </p:nvSpPr>
          <p:spPr>
            <a:xfrm>
              <a:off x="3963844" y="2869946"/>
              <a:ext cx="2262695" cy="2262695"/>
            </a:xfrm>
            <a:custGeom>
              <a:avLst/>
              <a:gdLst>
                <a:gd name="connsiteX0" fmla="*/ 0 w 2262695"/>
                <a:gd name="connsiteY0" fmla="*/ 1131348 h 2262695"/>
                <a:gd name="connsiteX1" fmla="*/ 1131348 w 2262695"/>
                <a:gd name="connsiteY1" fmla="*/ 0 h 2262695"/>
                <a:gd name="connsiteX2" fmla="*/ 2262696 w 2262695"/>
                <a:gd name="connsiteY2" fmla="*/ 1131348 h 2262695"/>
                <a:gd name="connsiteX3" fmla="*/ 1131348 w 2262695"/>
                <a:gd name="connsiteY3" fmla="*/ 2262696 h 2262695"/>
                <a:gd name="connsiteX4" fmla="*/ 0 w 2262695"/>
                <a:gd name="connsiteY4" fmla="*/ 1131348 h 226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695" h="2262695">
                  <a:moveTo>
                    <a:pt x="0" y="1131348"/>
                  </a:moveTo>
                  <a:cubicBezTo>
                    <a:pt x="0" y="506522"/>
                    <a:pt x="506522" y="0"/>
                    <a:pt x="1131348" y="0"/>
                  </a:cubicBezTo>
                  <a:cubicBezTo>
                    <a:pt x="1756174" y="0"/>
                    <a:pt x="2262696" y="506522"/>
                    <a:pt x="2262696" y="1131348"/>
                  </a:cubicBezTo>
                  <a:cubicBezTo>
                    <a:pt x="2262696" y="1756174"/>
                    <a:pt x="1756174" y="2262696"/>
                    <a:pt x="1131348" y="2262696"/>
                  </a:cubicBezTo>
                  <a:cubicBezTo>
                    <a:pt x="506522" y="2262696"/>
                    <a:pt x="0" y="1756174"/>
                    <a:pt x="0" y="1131348"/>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74053" tIns="261080" rIns="1218375" bIns="261080"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fa-IR" sz="2800" b="1" i="0" u="none" strike="noStrike" kern="1200" cap="none" spc="0" normalizeH="0" baseline="0" noProof="0">
                  <a:ln>
                    <a:noFill/>
                  </a:ln>
                  <a:solidFill>
                    <a:srgbClr val="FFFF00"/>
                  </a:solidFill>
                  <a:effectLst/>
                  <a:uLnTx/>
                  <a:uFillTx/>
                  <a:latin typeface="Aptos" panose="02110004020202020204"/>
                  <a:ea typeface="+mn-ea"/>
                  <a:cs typeface="B Nazanin" panose="00000400000000000000" pitchFamily="2" charset="-78"/>
                </a:rPr>
                <a:t>۴. رفتار قبیح</a:t>
              </a:r>
              <a:endParaRPr kumimoji="0" lang="fa-IR" sz="2800" b="0" i="0" u="none" strike="noStrike" kern="1200" cap="none" spc="0" normalizeH="0" baseline="0" noProof="0">
                <a:ln>
                  <a:noFill/>
                </a:ln>
                <a:solidFill>
                  <a:srgbClr val="FFFF00"/>
                </a:solidFill>
                <a:effectLst/>
                <a:uLnTx/>
                <a:uFillTx/>
                <a:latin typeface="Aptos" panose="02110004020202020204"/>
                <a:ea typeface="+mn-ea"/>
                <a:cs typeface="B Nazanin" panose="00000400000000000000" pitchFamily="2" charset="-78"/>
              </a:endParaRPr>
            </a:p>
          </p:txBody>
        </p:sp>
      </p:grpSp>
    </p:spTree>
    <p:extLst>
      <p:ext uri="{BB962C8B-B14F-4D97-AF65-F5344CB8AC3E}">
        <p14:creationId xmlns:p14="http://schemas.microsoft.com/office/powerpoint/2010/main" val="1300652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3393</Words>
  <Application>Microsoft Office PowerPoint</Application>
  <PresentationFormat>Widescreen</PresentationFormat>
  <Paragraphs>249</Paragraphs>
  <Slides>43</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43</vt:i4>
      </vt:variant>
    </vt:vector>
  </HeadingPairs>
  <TitlesOfParts>
    <vt:vector size="59" baseType="lpstr">
      <vt:lpstr>Aptos</vt:lpstr>
      <vt:lpstr>Aptos Display</vt:lpstr>
      <vt:lpstr>Arial</vt:lpstr>
      <vt:lpstr>B Compset</vt:lpstr>
      <vt:lpstr>B Nazanin</vt:lpstr>
      <vt:lpstr>B Titr</vt:lpstr>
      <vt:lpstr>Calibri</vt:lpstr>
      <vt:lpstr>Calibri Light</vt:lpstr>
      <vt:lpstr>Times New Roman</vt:lpstr>
      <vt:lpstr>1_Office Theme</vt:lpstr>
      <vt:lpstr>Office Theme</vt:lpstr>
      <vt:lpstr>2_Office Theme</vt:lpstr>
      <vt:lpstr>3_Office Theme</vt:lpstr>
      <vt:lpstr>4_Office Theme</vt:lpstr>
      <vt:lpstr>5_Office Theme</vt:lpstr>
      <vt:lpstr>6_Office Theme</vt:lpstr>
      <vt:lpstr> اخـلاق پزشــکی در یک نگاه   دکتر بهروز کارخانه ای  دانشگاه علوم پزشکی همدان مهر 1403 </vt:lpstr>
      <vt:lpstr>مراحل گیری مراحل رشد اخلاقی کلبرگ</vt:lpstr>
      <vt:lpstr>موضوعات شاخص</vt:lpstr>
      <vt:lpstr>PowerPoint Presentation</vt:lpstr>
      <vt:lpstr>بیانیه ژنو</vt:lpstr>
      <vt:lpstr>  ➡️ I WILL ATTEND TO my own health، well-being، and abilities in order to provide care of the highest standard </vt:lpstr>
      <vt:lpstr>فرسودگی شغلی (Occupational burnout)</vt:lpstr>
      <vt:lpstr>The Declaration of Geneva, as currently published by the World Medical Association reads: </vt:lpstr>
      <vt:lpstr>چهار محدوده ی رفتار حرفه ای در ذیل یک مدل فرضی از دسته بندی رفتارها آورده شده است: </vt:lpstr>
      <vt:lpstr>۱. رفتار ایده آل </vt:lpstr>
      <vt:lpstr>۲. رفتار مطلوب</vt:lpstr>
      <vt:lpstr>۳. رفتار نامطلوب</vt:lpstr>
      <vt:lpstr>۴. رفتار قبیح</vt:lpstr>
      <vt:lpstr>آخرین متن بیانیه ژنو (2017)</vt:lpstr>
      <vt:lpstr>قضاوت بالینی: کدام آنتی بیوتیک را بدهیم. مراجعه به مرجع یا تجربه  قضاوت اخلاقی: آنتی بیوتیک بدهیم یا ندهیم.</vt:lpstr>
      <vt:lpstr>اخلاق بالین و تعهد حرفه ای</vt:lpstr>
      <vt:lpstr>ندای وجدان  CONSCIENCE</vt:lpstr>
      <vt:lpstr>ندای وجدان</vt:lpstr>
      <vt:lpstr>ندای وجدان</vt:lpstr>
      <vt:lpstr>ندای وجدان</vt:lpstr>
      <vt:lpstr>ندای وجدان</vt:lpstr>
      <vt:lpstr>PowerPoint Presentation</vt:lpstr>
      <vt:lpstr>مشکل یا معضل چیست؟</vt:lpstr>
      <vt:lpstr>نگرانیها، ارزشها و ترجیحات بیمار چیست؟</vt:lpstr>
      <vt:lpstr>نگرانیها، ارزشها و ترجیحات بیمار چیست؟</vt:lpstr>
      <vt:lpstr>نگرانیها، ارزشها و ترجیحات بیمار چیست؟</vt:lpstr>
      <vt:lpstr>نگرانیها، ارزشها و ترجیحات بیمار چیست؟</vt:lpstr>
      <vt:lpstr>نگرانی ها، ارزشها و ترجیحات پزشک چیست؟</vt:lpstr>
      <vt:lpstr>نگرانی ها، ارزشها و ترجیحات پزشک چیست؟</vt:lpstr>
      <vt:lpstr>ملاحظات یا سوالات اخلاقی چه هستند؟</vt:lpstr>
      <vt:lpstr>ملاحظات یا سوالات اخلاقی چه هستند؟</vt:lpstr>
      <vt:lpstr>ملاحظات یا سوالات اخلاقی چه هستند؟</vt:lpstr>
      <vt:lpstr>کدام راهنماهای اخلاقی در این مسئله مطرح هستند و این معضل را چگونه می توان حل کرد؟</vt:lpstr>
      <vt:lpstr>منشور پزشکان </vt:lpstr>
      <vt:lpstr>سه اصل بنیادین‌</vt:lpstr>
      <vt:lpstr>ده تعهد و مسئولیت حرفه‌ای</vt:lpstr>
      <vt:lpstr>ویژگی‌های حرفه‌مند </vt:lpstr>
      <vt:lpstr>خطاهای حرفه‌ای</vt:lpstr>
      <vt:lpstr>کدهای رفتاری یا راهنماهای رفتار حرفه‌ای</vt:lpstr>
      <vt:lpstr>PowerPoint Presentation</vt:lpstr>
      <vt:lpstr>PowerPoint Presentation</vt:lpstr>
      <vt:lpstr>پیشینه ی تاریخی آراستگی پزشکان</vt:lpstr>
      <vt:lpstr>پیشینه ی تاریخی آراستگی پزشکان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Behrouz Karkhanei</dc:creator>
  <cp:lastModifiedBy>Behrouz Karkhanei</cp:lastModifiedBy>
  <cp:revision>3</cp:revision>
  <dcterms:created xsi:type="dcterms:W3CDTF">2024-09-29T02:45:17Z</dcterms:created>
  <dcterms:modified xsi:type="dcterms:W3CDTF">2024-10-02T05:26:21Z</dcterms:modified>
</cp:coreProperties>
</file>